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2" r:id="rId3"/>
    <p:sldId id="302" r:id="rId4"/>
    <p:sldId id="266" r:id="rId5"/>
    <p:sldId id="267" r:id="rId6"/>
    <p:sldId id="270" r:id="rId7"/>
    <p:sldId id="271" r:id="rId8"/>
    <p:sldId id="272" r:id="rId9"/>
    <p:sldId id="278" r:id="rId10"/>
    <p:sldId id="279" r:id="rId11"/>
    <p:sldId id="297" r:id="rId12"/>
    <p:sldId id="298" r:id="rId13"/>
    <p:sldId id="299" r:id="rId14"/>
    <p:sldId id="300" r:id="rId15"/>
    <p:sldId id="314" r:id="rId16"/>
    <p:sldId id="294" r:id="rId17"/>
    <p:sldId id="295" r:id="rId18"/>
    <p:sldId id="29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7"/>
    <p:restoredTop sz="86700"/>
  </p:normalViewPr>
  <p:slideViewPr>
    <p:cSldViewPr snapToGrid="0" snapToObjects="1">
      <p:cViewPr varScale="1">
        <p:scale>
          <a:sx n="85" d="100"/>
          <a:sy n="85" d="100"/>
        </p:scale>
        <p:origin x="11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2D3CF-A148-ED44-B11E-391D0CEE2811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30E4A-D84E-FE4E-A020-C90CC3D7C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4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49070B5-71FB-2B4C-A63C-ECFABA61D314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670742C6-B87B-EE46-8575-704EDE559E43}" type="slidenum">
              <a:rPr lang="en-AU" sz="1200"/>
              <a:pPr algn="r" eaLnBrk="1" hangingPunct="1"/>
              <a:t>9</a:t>
            </a:fld>
            <a:endParaRPr lang="en-AU" sz="12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0" tIns="45710" rIns="91420" bIns="45710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DDF4-68D5-5348-A2AA-CCE8E614A8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24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DDF4-68D5-5348-A2AA-CCE8E614A8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9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9588"/>
            <a:ext cx="9144000" cy="14700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800" dirty="0">
                <a:solidFill>
                  <a:srgbClr val="FFFFFF"/>
                </a:solidFill>
              </a:rPr>
              <a:t>RGUHS Research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89996"/>
            <a:ext cx="9144000" cy="231843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FFFFFF"/>
                </a:solidFill>
              </a:rPr>
              <a:t>Dr. M. A. Shekar. </a:t>
            </a:r>
            <a:r>
              <a:rPr lang="en-US" sz="2800" dirty="0">
                <a:solidFill>
                  <a:srgbClr val="FFFFFF"/>
                </a:solidFill>
              </a:rPr>
              <a:t>M.D.</a:t>
            </a:r>
          </a:p>
          <a:p>
            <a:pPr>
              <a:spcBef>
                <a:spcPts val="0"/>
              </a:spcBef>
            </a:pPr>
            <a:endParaRPr lang="en-US" sz="10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Director &amp; Diabetologist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Apoorva Diabetes Foundation &amp; Chowdaiah Medical Center.</a:t>
            </a:r>
          </a:p>
          <a:p>
            <a:pPr>
              <a:spcBef>
                <a:spcPts val="0"/>
              </a:spcBef>
            </a:pPr>
            <a:r>
              <a:rPr lang="en-US" sz="3000" dirty="0">
                <a:solidFill>
                  <a:srgbClr val="FFFFFF"/>
                </a:solidFill>
                <a:latin typeface="+mj-lt"/>
              </a:rPr>
              <a:t>Mysuru.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148823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>
                <a:solidFill>
                  <a:srgbClr val="FFFFFF"/>
                </a:solidFill>
              </a:rPr>
              <a:t>How to frame a 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Research Question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95645" y="48866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22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547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i="1" dirty="0">
                <a:solidFill>
                  <a:srgbClr val="FFFFFF"/>
                </a:solidFill>
              </a:rPr>
              <a:t>Research Qs………….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6564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Would the topical skin application of sunflower oil as a skin barrier enhancing emollient reduce nosocomial infections in preterm infants compared to standard care ?</a:t>
            </a:r>
          </a:p>
          <a:p>
            <a:endParaRPr lang="en-US" sz="18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Population     –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Intervention  –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Comparison   –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Outcome        – </a:t>
            </a:r>
          </a:p>
          <a:p>
            <a:pPr marL="0" indent="0">
              <a:buNone/>
            </a:pPr>
            <a:endParaRPr lang="en-US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8078" y="3853828"/>
            <a:ext cx="285647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Preterm infants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098078" y="4468585"/>
            <a:ext cx="244029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Sunflower oil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103548" y="5023380"/>
            <a:ext cx="255210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Standard care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103548" y="5607174"/>
            <a:ext cx="395693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Nosocomial infections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42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FFFFFF"/>
                </a:solidFill>
              </a:rPr>
              <a:t>Research Qs………….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0300"/>
            <a:ext cx="853738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In middle-aged people with a family history of risk for stroke, does daily treatment using low-dose aspirin result in similar rates of prevention of heart attack or stroke compared to </a:t>
            </a:r>
            <a:r>
              <a:rPr lang="en-US" dirty="0" err="1">
                <a:solidFill>
                  <a:srgbClr val="FFFFFF"/>
                </a:solidFill>
              </a:rPr>
              <a:t>Clopidogrel</a:t>
            </a:r>
            <a:r>
              <a:rPr lang="en-US" dirty="0">
                <a:solidFill>
                  <a:srgbClr val="FFFFFF"/>
                </a:solidFill>
              </a:rPr>
              <a:t>? 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>
              <a:buFontTx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82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FFFFFF"/>
                </a:solidFill>
              </a:rPr>
              <a:t>Research Qs………….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450300"/>
            <a:ext cx="868680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In </a:t>
            </a:r>
            <a:r>
              <a:rPr lang="en-US" b="1" dirty="0">
                <a:solidFill>
                  <a:srgbClr val="FFFF00"/>
                </a:solidFill>
              </a:rPr>
              <a:t>middle-aged people </a:t>
            </a:r>
            <a:r>
              <a:rPr lang="en-US" dirty="0">
                <a:solidFill>
                  <a:srgbClr val="FFFFFF"/>
                </a:solidFill>
              </a:rPr>
              <a:t>with </a:t>
            </a:r>
            <a:r>
              <a:rPr lang="en-US" b="1" dirty="0">
                <a:solidFill>
                  <a:srgbClr val="FFFF00"/>
                </a:solidFill>
              </a:rPr>
              <a:t>a family history of risk for stroke</a:t>
            </a:r>
            <a:r>
              <a:rPr lang="en-US" b="1" dirty="0">
                <a:solidFill>
                  <a:srgbClr val="FFFFFF"/>
                </a:solidFill>
              </a:rPr>
              <a:t>,</a:t>
            </a:r>
            <a:r>
              <a:rPr lang="en-US" dirty="0">
                <a:solidFill>
                  <a:srgbClr val="FFFFFF"/>
                </a:solidFill>
              </a:rPr>
              <a:t> does daily treatment using low-dose aspirin result in similar rates of prevention of heart attack or stroke compared to </a:t>
            </a:r>
            <a:r>
              <a:rPr lang="en-US" dirty="0" err="1">
                <a:solidFill>
                  <a:srgbClr val="FFFFFF"/>
                </a:solidFill>
              </a:rPr>
              <a:t>Clopidogrel</a:t>
            </a:r>
            <a:r>
              <a:rPr lang="en-US" dirty="0">
                <a:solidFill>
                  <a:srgbClr val="FFFFFF"/>
                </a:solidFill>
              </a:rPr>
              <a:t>? 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</a:rPr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315387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FFFFFF"/>
                </a:solidFill>
              </a:rPr>
              <a:t>Research Qs………….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03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In middle-aged people with a family history risk for stroke, does daily treatment using </a:t>
            </a:r>
            <a:r>
              <a:rPr lang="en-US" b="1" dirty="0">
                <a:solidFill>
                  <a:srgbClr val="FFFF00"/>
                </a:solidFill>
              </a:rPr>
              <a:t>low-dose aspirin</a:t>
            </a:r>
            <a:r>
              <a:rPr lang="en-US" dirty="0">
                <a:solidFill>
                  <a:srgbClr val="FFFFFF"/>
                </a:solidFill>
              </a:rPr>
              <a:t> result in similar rates of prevention of heart attack or stroke compared to </a:t>
            </a:r>
            <a:r>
              <a:rPr lang="en-US" dirty="0" err="1">
                <a:solidFill>
                  <a:srgbClr val="FFFFFF"/>
                </a:solidFill>
              </a:rPr>
              <a:t>Clopidogrel</a:t>
            </a:r>
            <a:r>
              <a:rPr lang="en-US" dirty="0">
                <a:solidFill>
                  <a:srgbClr val="FFFFFF"/>
                </a:solidFill>
              </a:rPr>
              <a:t>? 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</a:rPr>
              <a:t>Intervention</a:t>
            </a:r>
          </a:p>
        </p:txBody>
      </p:sp>
    </p:spTree>
    <p:extLst>
      <p:ext uri="{BB962C8B-B14F-4D97-AF65-F5344CB8AC3E}">
        <p14:creationId xmlns:p14="http://schemas.microsoft.com/office/powerpoint/2010/main" val="557233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FFFFFF"/>
                </a:solidFill>
              </a:rPr>
              <a:t>Research Qs………….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0300"/>
            <a:ext cx="8229600" cy="4525963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In middle-aged people with a family history risk for stroke, does daily treatment using low-dose aspirin result in similar rates of prevention of heart attack or stroke compared to </a:t>
            </a:r>
            <a:r>
              <a:rPr lang="en-US" b="1" dirty="0" err="1">
                <a:solidFill>
                  <a:srgbClr val="FFFF00"/>
                </a:solidFill>
              </a:rPr>
              <a:t>Clopidogrel</a:t>
            </a:r>
            <a:r>
              <a:rPr lang="en-US" dirty="0">
                <a:solidFill>
                  <a:srgbClr val="FFFFFF"/>
                </a:solidFill>
              </a:rPr>
              <a:t>? 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</a:rPr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346184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FFFFFF"/>
                </a:solidFill>
              </a:rPr>
              <a:t>Research Qs………….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0300"/>
            <a:ext cx="8458200" cy="4525963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In middle-aged people with a family history risk for stroke, does daily treatment using low-dose aspirin result in similar rates of </a:t>
            </a:r>
            <a:r>
              <a:rPr lang="en-US" b="1" dirty="0">
                <a:solidFill>
                  <a:srgbClr val="FFFF00"/>
                </a:solidFill>
              </a:rPr>
              <a:t>prevention of heart attack or stroke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compared to </a:t>
            </a:r>
            <a:r>
              <a:rPr lang="en-US" dirty="0" err="1">
                <a:solidFill>
                  <a:srgbClr val="FFFFFF"/>
                </a:solidFill>
              </a:rPr>
              <a:t>Clopidogrel</a:t>
            </a:r>
            <a:r>
              <a:rPr lang="en-US" dirty="0">
                <a:solidFill>
                  <a:srgbClr val="FFFFFF"/>
                </a:solidFill>
              </a:rPr>
              <a:t>? 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</a:rPr>
              <a:t>Outcome of interest</a:t>
            </a:r>
          </a:p>
        </p:txBody>
      </p:sp>
    </p:spTree>
    <p:extLst>
      <p:ext uri="{BB962C8B-B14F-4D97-AF65-F5344CB8AC3E}">
        <p14:creationId xmlns:p14="http://schemas.microsoft.com/office/powerpoint/2010/main" val="4216756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FFFFFF"/>
                </a:solidFill>
                <a:cs typeface="Arial" charset="0"/>
              </a:rPr>
              <a:t>Formulation of a therapy question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t="36458" r="22694" b="7292"/>
          <a:stretch>
            <a:fillRect/>
          </a:stretch>
        </p:blipFill>
        <p:spPr bwMode="auto">
          <a:xfrm>
            <a:off x="17637" y="1143000"/>
            <a:ext cx="910872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636" y="3034279"/>
            <a:ext cx="9108723" cy="3337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2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>
                <a:solidFill>
                  <a:srgbClr val="FFFFFF"/>
                </a:solidFill>
                <a:cs typeface="Arial" charset="0"/>
              </a:rPr>
              <a:t>Formulation of an etiology question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9" t="36458" r="20132" b="6250"/>
          <a:stretch>
            <a:fillRect/>
          </a:stretch>
        </p:blipFill>
        <p:spPr bwMode="auto">
          <a:xfrm>
            <a:off x="17638" y="1143000"/>
            <a:ext cx="9126362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38" y="2981356"/>
            <a:ext cx="9126361" cy="3414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3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>
                <a:solidFill>
                  <a:srgbClr val="FFFFFF"/>
                </a:solidFill>
                <a:cs typeface="Arial" charset="0"/>
              </a:rPr>
              <a:t>Formulation of a diagnosis question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9" t="37500" r="21523" b="9375"/>
          <a:stretch>
            <a:fillRect/>
          </a:stretch>
        </p:blipFill>
        <p:spPr bwMode="auto">
          <a:xfrm>
            <a:off x="17636" y="1147170"/>
            <a:ext cx="9108724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36" y="3051920"/>
            <a:ext cx="9108724" cy="3316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6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077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ea typeface="+mj-ea"/>
              </a:rPr>
              <a:t>What is Research? </a:t>
            </a:r>
            <a:endParaRPr lang="en-IN" dirty="0">
              <a:solidFill>
                <a:srgbClr val="FFFFFF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219" y="1184342"/>
            <a:ext cx="8587513" cy="5727322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ja-JP" altLang="en-US" dirty="0">
                <a:solidFill>
                  <a:srgbClr val="FFFFFF"/>
                </a:solidFill>
              </a:rPr>
              <a:t>“</a:t>
            </a:r>
            <a:r>
              <a:rPr lang="en-US" dirty="0">
                <a:solidFill>
                  <a:srgbClr val="FFFFFF"/>
                </a:solidFill>
              </a:rPr>
              <a:t>The </a:t>
            </a:r>
            <a:r>
              <a:rPr lang="en-US" dirty="0" err="1">
                <a:solidFill>
                  <a:srgbClr val="FFFFFF"/>
                </a:solidFill>
              </a:rPr>
              <a:t>organised</a:t>
            </a:r>
            <a:r>
              <a:rPr lang="en-US" dirty="0">
                <a:solidFill>
                  <a:srgbClr val="FFFFFF"/>
                </a:solidFill>
              </a:rPr>
              <a:t>, structured, and purposeful investigation aimed at discovering, interpreting, and revising human knowledge on different aspects of the world by someone first hand.</a:t>
            </a:r>
            <a:r>
              <a:rPr lang="ja-JP" altLang="en-US" dirty="0">
                <a:solidFill>
                  <a:srgbClr val="FFFFFF"/>
                </a:solidFill>
              </a:rPr>
              <a:t>”</a:t>
            </a:r>
            <a:endParaRPr lang="en-US" altLang="ja-JP" dirty="0">
              <a:solidFill>
                <a:srgbClr val="FFFFFF"/>
              </a:solidFill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9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568"/>
            <a:ext cx="9144000" cy="56423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The Five Page Protocol</a:t>
            </a:r>
            <a:endParaRPr lang="en-US" sz="2800" b="1" i="1" dirty="0">
              <a:solidFill>
                <a:srgbClr val="FFFFFF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668" y="1050052"/>
            <a:ext cx="8302932" cy="580794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FFFFFF"/>
                </a:solidFill>
              </a:rPr>
              <a:t>Page One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FFFFFF"/>
                </a:solidFill>
              </a:rPr>
              <a:t>      - </a:t>
            </a:r>
            <a:r>
              <a:rPr lang="en-US" sz="3000" dirty="0">
                <a:solidFill>
                  <a:srgbClr val="FFFFFF"/>
                </a:solidFill>
              </a:rPr>
              <a:t>Title, Specific objectives, </a:t>
            </a:r>
            <a:r>
              <a:rPr lang="en-US" sz="3000" b="1" dirty="0">
                <a:solidFill>
                  <a:srgbClr val="FFFFFF"/>
                </a:solidFill>
              </a:rPr>
              <a:t>significance section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500" b="1" i="1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b="1" dirty="0">
                <a:solidFill>
                  <a:srgbClr val="FFFFFF"/>
                </a:solidFill>
              </a:rPr>
              <a:t>Pages  Two- Five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>
                <a:solidFill>
                  <a:srgbClr val="FFFFFF"/>
                </a:solidFill>
              </a:rPr>
              <a:t>		</a:t>
            </a:r>
            <a:r>
              <a:rPr lang="en-US" sz="2800" b="1" dirty="0">
                <a:solidFill>
                  <a:srgbClr val="FFFFFF"/>
                </a:solidFill>
              </a:rPr>
              <a:t>Design</a:t>
            </a:r>
          </a:p>
          <a:p>
            <a:pPr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</a:rPr>
              <a:t>		Subjects</a:t>
            </a:r>
          </a:p>
          <a:p>
            <a:pPr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</a:rPr>
              <a:t>		Variables</a:t>
            </a:r>
          </a:p>
          <a:p>
            <a:pPr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</a:rPr>
              <a:t>		Statistical Issues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>
                <a:solidFill>
                  <a:srgbClr val="FFFFFF"/>
                </a:solidFill>
              </a:rPr>
              <a:t>		</a:t>
            </a:r>
            <a:r>
              <a:rPr lang="en-US" sz="2800" b="1" dirty="0">
                <a:solidFill>
                  <a:srgbClr val="FFFFFF"/>
                </a:solidFill>
              </a:rPr>
              <a:t>Timetable  </a:t>
            </a:r>
            <a:r>
              <a:rPr lang="en-US" sz="2800" dirty="0">
                <a:solidFill>
                  <a:srgbClr val="FFFFFF"/>
                </a:solidFill>
              </a:rPr>
              <a:t>                                 	                                      	</a:t>
            </a:r>
            <a:r>
              <a:rPr lang="en-US" sz="2800" b="1" dirty="0">
                <a:solidFill>
                  <a:srgbClr val="FFFFFF"/>
                </a:solidFill>
              </a:rPr>
              <a:t>Ethical considerations</a:t>
            </a:r>
          </a:p>
          <a:p>
            <a:pPr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800" dirty="0">
                <a:solidFill>
                  <a:srgbClr val="FFFFFF"/>
                </a:solidFill>
              </a:rPr>
              <a:t>   		</a:t>
            </a:r>
            <a:r>
              <a:rPr lang="en-US" sz="2800" b="1" dirty="0">
                <a:solidFill>
                  <a:srgbClr val="FFFFFF"/>
                </a:solidFill>
              </a:rPr>
              <a:t>References</a:t>
            </a:r>
          </a:p>
          <a:p>
            <a:pPr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800" b="1" dirty="0">
                <a:solidFill>
                  <a:srgbClr val="FFFFFF"/>
                </a:solidFill>
              </a:rPr>
              <a:t>		Appendices</a:t>
            </a:r>
          </a:p>
        </p:txBody>
      </p:sp>
    </p:spTree>
    <p:extLst>
      <p:ext uri="{BB962C8B-B14F-4D97-AF65-F5344CB8AC3E}">
        <p14:creationId xmlns:p14="http://schemas.microsoft.com/office/powerpoint/2010/main" val="101695903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2775"/>
            <a:ext cx="9144000" cy="147002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FFFF"/>
                </a:solidFill>
              </a:rPr>
              <a:t>Developing   </a:t>
            </a:r>
            <a:br>
              <a:rPr lang="en-US" sz="6000" b="1" dirty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rgbClr val="FFFFFF"/>
                </a:solidFill>
              </a:rPr>
              <a:t>Research Question </a:t>
            </a:r>
            <a:br>
              <a:rPr lang="en-US" sz="6000" b="1" dirty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rgbClr val="FFFFFF"/>
                </a:solidFill>
              </a:rPr>
              <a:t>&amp;</a:t>
            </a:r>
            <a:br>
              <a:rPr lang="en-US" sz="6000" b="1" dirty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rgbClr val="FFFFFF"/>
                </a:solidFill>
              </a:rPr>
              <a:t> Hypothesis</a:t>
            </a:r>
          </a:p>
        </p:txBody>
      </p:sp>
    </p:spTree>
    <p:extLst>
      <p:ext uri="{BB962C8B-B14F-4D97-AF65-F5344CB8AC3E}">
        <p14:creationId xmlns:p14="http://schemas.microsoft.com/office/powerpoint/2010/main" val="377828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60489"/>
            <a:ext cx="8229600" cy="725488"/>
          </a:xfrm>
        </p:spPr>
        <p:txBody>
          <a:bodyPr>
            <a:noAutofit/>
          </a:bodyPr>
          <a:lstStyle/>
          <a:p>
            <a:r>
              <a:rPr lang="en-US" sz="4000" b="1" i="1" dirty="0">
                <a:solidFill>
                  <a:srgbClr val="FFFFFF"/>
                </a:solidFill>
              </a:rPr>
              <a:t>What is a Research question?</a:t>
            </a:r>
            <a:br>
              <a:rPr lang="en-US" sz="4000" b="1" i="1" u="sng" dirty="0">
                <a:solidFill>
                  <a:srgbClr val="FFFFFF"/>
                </a:solidFill>
              </a:rPr>
            </a:br>
            <a:endParaRPr lang="en-US" sz="4000" b="1" i="1" u="sng" dirty="0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60" y="1265237"/>
            <a:ext cx="8247040" cy="536416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3500" b="1" u="sng" dirty="0">
                <a:solidFill>
                  <a:srgbClr val="FFFFFF"/>
                </a:solidFill>
              </a:rPr>
              <a:t>An</a:t>
            </a:r>
            <a:r>
              <a:rPr lang="en-US" sz="3500" dirty="0">
                <a:solidFill>
                  <a:srgbClr val="FFFFFF"/>
                </a:solidFill>
              </a:rPr>
              <a:t> uncertainty in a population the investigator wishes to resolve</a:t>
            </a:r>
          </a:p>
          <a:p>
            <a:pPr>
              <a:buFontTx/>
              <a:buNone/>
            </a:pPr>
            <a:endParaRPr lang="en-US" dirty="0">
              <a:solidFill>
                <a:srgbClr val="FFFFFF"/>
              </a:solidFill>
            </a:endParaRPr>
          </a:p>
          <a:p>
            <a:pPr algn="ctr">
              <a:buFontTx/>
              <a:buNone/>
            </a:pPr>
            <a:r>
              <a:rPr lang="en-US" sz="4000" b="1" i="1" dirty="0">
                <a:solidFill>
                  <a:srgbClr val="FFFFFF"/>
                </a:solidFill>
              </a:rPr>
              <a:t>What is a Hypothesis?</a:t>
            </a:r>
            <a:endParaRPr lang="en-US" sz="4000" b="1" i="1" u="sng" dirty="0">
              <a:solidFill>
                <a:srgbClr val="FFFFFF"/>
              </a:solidFill>
            </a:endParaRPr>
          </a:p>
          <a:p>
            <a:pPr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sz="3500" dirty="0">
                <a:solidFill>
                  <a:srgbClr val="FFFFFF"/>
                </a:solidFill>
              </a:rPr>
              <a:t>Transformation of a research question into an operational statement.</a:t>
            </a:r>
          </a:p>
          <a:p>
            <a:pPr>
              <a:buNone/>
            </a:pPr>
            <a:r>
              <a:rPr lang="en-US" b="1" dirty="0">
                <a:solidFill>
                  <a:srgbClr val="FFFFFF"/>
                </a:solidFill>
              </a:rPr>
              <a:t>“ Hypothesis is a statement or explanation that is suggested by knowledge or observation but has not yet been proved or disproved.” </a:t>
            </a:r>
            <a:endParaRPr lang="en-IN" b="1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FFFF"/>
                </a:solidFill>
              </a:rPr>
              <a:t> </a:t>
            </a:r>
            <a:endParaRPr lang="en-US" i="1" dirty="0">
              <a:solidFill>
                <a:srgbClr val="FFFFFF"/>
              </a:solidFill>
            </a:endParaRPr>
          </a:p>
          <a:p>
            <a:pPr>
              <a:buFontTx/>
              <a:buNone/>
            </a:pP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2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296"/>
            <a:ext cx="8229600" cy="658336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4000" b="1" i="1" dirty="0">
                <a:solidFill>
                  <a:srgbClr val="FFFFFF"/>
                </a:solidFill>
              </a:rPr>
              <a:t>Research question – 1</a:t>
            </a:r>
          </a:p>
          <a:p>
            <a:pPr>
              <a:buFontTx/>
              <a:buNone/>
            </a:pPr>
            <a:endParaRPr lang="en-US" sz="1500" i="1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Does delayed cord clamping at birth improve hemoglobin at 6 months in term neonates born to anemic mothers?</a:t>
            </a:r>
          </a:p>
          <a:p>
            <a:pPr marL="0" indent="0"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buFontTx/>
              <a:buNone/>
            </a:pPr>
            <a:r>
              <a:rPr lang="en-US" sz="4000" b="1" i="1" dirty="0">
                <a:solidFill>
                  <a:srgbClr val="FFFFFF"/>
                </a:solidFill>
              </a:rPr>
              <a:t>Hypothesis – 1</a:t>
            </a:r>
            <a:endParaRPr lang="en-US" sz="4000" b="1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In term </a:t>
            </a:r>
            <a:r>
              <a:rPr lang="en-US" b="1" dirty="0">
                <a:solidFill>
                  <a:srgbClr val="FFFFFF"/>
                </a:solidFill>
              </a:rPr>
              <a:t>non-LBW </a:t>
            </a:r>
            <a:r>
              <a:rPr lang="en-US" dirty="0">
                <a:solidFill>
                  <a:srgbClr val="FFFFFF"/>
                </a:solidFill>
              </a:rPr>
              <a:t>neonates born to  </a:t>
            </a:r>
            <a:r>
              <a:rPr lang="en-US" b="1" dirty="0">
                <a:solidFill>
                  <a:srgbClr val="FFFFFF"/>
                </a:solidFill>
              </a:rPr>
              <a:t>mothers with </a:t>
            </a:r>
            <a:r>
              <a:rPr lang="en-US" b="1" dirty="0" err="1">
                <a:solidFill>
                  <a:srgbClr val="FFFFFF"/>
                </a:solidFill>
              </a:rPr>
              <a:t>Hb</a:t>
            </a:r>
            <a:r>
              <a:rPr lang="en-US" b="1" dirty="0">
                <a:solidFill>
                  <a:srgbClr val="FFFFFF"/>
                </a:solidFill>
              </a:rPr>
              <a:t> &lt;10 G/</a:t>
            </a:r>
            <a:r>
              <a:rPr lang="en-US" b="1" dirty="0" err="1">
                <a:solidFill>
                  <a:srgbClr val="FFFFFF"/>
                </a:solidFill>
              </a:rPr>
              <a:t>dL</a:t>
            </a:r>
            <a:r>
              <a:rPr lang="en-US" dirty="0">
                <a:solidFill>
                  <a:srgbClr val="FFFFFF"/>
                </a:solidFill>
              </a:rPr>
              <a:t>, cord clamping </a:t>
            </a:r>
            <a:r>
              <a:rPr lang="en-US" b="1" dirty="0">
                <a:solidFill>
                  <a:srgbClr val="FFFFFF"/>
                </a:solidFill>
              </a:rPr>
              <a:t>after cessation of pulsations increases </a:t>
            </a:r>
            <a:r>
              <a:rPr lang="en-US" b="1" dirty="0" err="1">
                <a:solidFill>
                  <a:srgbClr val="FFFFFF"/>
                </a:solidFill>
              </a:rPr>
              <a:t>Hb</a:t>
            </a:r>
            <a:r>
              <a:rPr lang="en-US" b="1" dirty="0">
                <a:solidFill>
                  <a:srgbClr val="FFFFFF"/>
                </a:solidFill>
              </a:rPr>
              <a:t> by 2 g/dl </a:t>
            </a:r>
            <a:r>
              <a:rPr lang="en-US" dirty="0">
                <a:solidFill>
                  <a:srgbClr val="FFFFFF"/>
                </a:solidFill>
              </a:rPr>
              <a:t>at 6 months when compared to clamping of cord immediately after delivery.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9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3709"/>
            <a:ext cx="8229600" cy="6584291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4000" b="1" i="1" dirty="0">
                <a:solidFill>
                  <a:srgbClr val="FFFFFF"/>
                </a:solidFill>
              </a:rPr>
              <a:t>Research question – 2</a:t>
            </a:r>
          </a:p>
          <a:p>
            <a:pPr>
              <a:buFontTx/>
              <a:buNone/>
            </a:pPr>
            <a:endParaRPr lang="en-US" sz="1500" i="1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Does phacoemulsification cause a lowering of Intraocular Pressure in glaucoma patients?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>
              <a:buFontTx/>
              <a:buNone/>
            </a:pPr>
            <a:r>
              <a:rPr lang="en-US" sz="4000" b="1" i="1" dirty="0">
                <a:solidFill>
                  <a:srgbClr val="FFFFFF"/>
                </a:solidFill>
              </a:rPr>
              <a:t>Hypothesis – 2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FFFF"/>
                </a:solidFill>
              </a:rPr>
              <a:t>In patients </a:t>
            </a:r>
            <a:r>
              <a:rPr lang="en-US" b="1" dirty="0">
                <a:solidFill>
                  <a:srgbClr val="FFFFFF"/>
                </a:solidFill>
              </a:rPr>
              <a:t>aged &gt;30 years </a:t>
            </a:r>
            <a:r>
              <a:rPr lang="en-US" dirty="0">
                <a:solidFill>
                  <a:srgbClr val="FFFFFF"/>
                </a:solidFill>
              </a:rPr>
              <a:t>with </a:t>
            </a:r>
            <a:r>
              <a:rPr lang="en-US" b="1" dirty="0">
                <a:solidFill>
                  <a:srgbClr val="FFFFFF"/>
                </a:solidFill>
              </a:rPr>
              <a:t>moderate glaucoma controlled on 1-2 glaucoma drugs</a:t>
            </a:r>
            <a:r>
              <a:rPr lang="en-US" dirty="0">
                <a:solidFill>
                  <a:srgbClr val="FFFFFF"/>
                </a:solidFill>
              </a:rPr>
              <a:t>, phacoemulsification reduces the Intraocular Pressure by </a:t>
            </a:r>
            <a:r>
              <a:rPr lang="en-US" b="1" dirty="0">
                <a:solidFill>
                  <a:srgbClr val="FFFFFF"/>
                </a:solidFill>
              </a:rPr>
              <a:t>more than 10% over a time span of 12 months.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1736"/>
            <a:ext cx="8229600" cy="652659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sz="4000" b="1" i="1" dirty="0">
                <a:solidFill>
                  <a:srgbClr val="FFFFFF"/>
                </a:solidFill>
              </a:rPr>
              <a:t>A good research question -  </a:t>
            </a:r>
            <a:r>
              <a:rPr lang="en-US" sz="4000" b="1" dirty="0">
                <a:solidFill>
                  <a:srgbClr val="FFFFFF"/>
                </a:solidFill>
              </a:rPr>
              <a:t>FINER</a:t>
            </a:r>
            <a:r>
              <a:rPr lang="en-US" sz="4000" b="1" i="1" dirty="0">
                <a:solidFill>
                  <a:srgbClr val="FFFFFF"/>
                </a:solidFill>
              </a:rPr>
              <a:t>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500" b="1" u="sng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F</a:t>
            </a:r>
            <a:r>
              <a:rPr lang="en-US" sz="3600" dirty="0">
                <a:solidFill>
                  <a:srgbClr val="FFFFFF"/>
                </a:solidFill>
              </a:rPr>
              <a:t>easible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I</a:t>
            </a:r>
            <a:r>
              <a:rPr lang="en-US" sz="3600" dirty="0">
                <a:solidFill>
                  <a:srgbClr val="FFFFFF"/>
                </a:solidFill>
              </a:rPr>
              <a:t>nteresting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N</a:t>
            </a:r>
            <a:r>
              <a:rPr lang="en-US" sz="3600" dirty="0">
                <a:solidFill>
                  <a:srgbClr val="FFFFFF"/>
                </a:solidFill>
              </a:rPr>
              <a:t>ovel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E</a:t>
            </a:r>
            <a:r>
              <a:rPr lang="en-US" sz="3600" dirty="0">
                <a:solidFill>
                  <a:srgbClr val="FFFFFF"/>
                </a:solidFill>
              </a:rPr>
              <a:t>thical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R</a:t>
            </a:r>
            <a:r>
              <a:rPr lang="en-US" sz="3600" dirty="0">
                <a:solidFill>
                  <a:srgbClr val="FFFFFF"/>
                </a:solidFill>
              </a:rPr>
              <a:t>elevant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i="1" dirty="0">
                <a:solidFill>
                  <a:srgbClr val="FFFFFF"/>
                </a:solidFill>
              </a:rPr>
              <a:t>Scalable</a:t>
            </a:r>
          </a:p>
          <a:p>
            <a:pPr>
              <a:lnSpc>
                <a:spcPct val="90000"/>
              </a:lnSpc>
            </a:pP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4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25078" y="108145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 Framing your research question - PICO</a:t>
            </a:r>
            <a:endParaRPr lang="en-A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6820" y="1058828"/>
            <a:ext cx="8251908" cy="5660011"/>
          </a:xfrm>
        </p:spPr>
        <p:txBody>
          <a:bodyPr>
            <a:normAutofit/>
          </a:bodyPr>
          <a:lstStyle/>
          <a:p>
            <a:pPr marL="533400" indent="-533400" eaLnBrk="1" hangingPunct="1">
              <a:buFont typeface="Wingdings" charset="0"/>
              <a:buNone/>
            </a:pPr>
            <a:r>
              <a:rPr lang="en-AU" sz="2500" dirty="0">
                <a:solidFill>
                  <a:srgbClr val="FFFFFF"/>
                </a:solidFill>
                <a:latin typeface="Verdana" charset="0"/>
                <a:cs typeface="Arial" charset="0"/>
              </a:rPr>
              <a:t>A description of the  </a:t>
            </a:r>
            <a:r>
              <a:rPr lang="en-AU" sz="2500" b="1" dirty="0">
                <a:solidFill>
                  <a:srgbClr val="FFFFFF"/>
                </a:solidFill>
                <a:latin typeface="Verdana" charset="0"/>
                <a:cs typeface="Arial" charset="0"/>
              </a:rPr>
              <a:t>Populations               </a:t>
            </a:r>
            <a:r>
              <a:rPr lang="en-AU" b="1" dirty="0">
                <a:solidFill>
                  <a:srgbClr val="FFFFFF"/>
                </a:solidFill>
                <a:latin typeface="Verdana" charset="0"/>
                <a:cs typeface="Arial" charset="0"/>
              </a:rPr>
              <a:t>P</a:t>
            </a:r>
          </a:p>
          <a:p>
            <a:pPr marL="533400" indent="-533400" eaLnBrk="1" hangingPunct="1">
              <a:buFont typeface="Wingdings" charset="0"/>
              <a:buNone/>
            </a:pPr>
            <a:endParaRPr lang="en-AU" sz="2500" b="1" dirty="0">
              <a:solidFill>
                <a:srgbClr val="FFFFFF"/>
              </a:solidFill>
              <a:latin typeface="Verdana" charset="0"/>
              <a:cs typeface="Arial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AU" sz="2500" dirty="0">
                <a:solidFill>
                  <a:srgbClr val="FFFFFF"/>
                </a:solidFill>
                <a:latin typeface="Verdana" charset="0"/>
                <a:cs typeface="Arial" charset="0"/>
              </a:rPr>
              <a:t>An identified </a:t>
            </a:r>
            <a:r>
              <a:rPr lang="en-AU" sz="2500" b="1" dirty="0">
                <a:solidFill>
                  <a:srgbClr val="FFFFFF"/>
                </a:solidFill>
                <a:latin typeface="Verdana" charset="0"/>
                <a:cs typeface="Arial" charset="0"/>
              </a:rPr>
              <a:t>Intervention	                        </a:t>
            </a:r>
            <a:r>
              <a:rPr lang="en-AU" b="1" dirty="0">
                <a:solidFill>
                  <a:srgbClr val="FFFFFF"/>
                </a:solidFill>
                <a:latin typeface="Verdana" charset="0"/>
                <a:cs typeface="Arial" charset="0"/>
              </a:rPr>
              <a:t>I    </a:t>
            </a:r>
          </a:p>
          <a:p>
            <a:pPr marL="533400" indent="-533400" eaLnBrk="1" hangingPunct="1">
              <a:buFont typeface="Wingdings" charset="0"/>
              <a:buNone/>
            </a:pPr>
            <a:endParaRPr lang="en-AU" b="1" dirty="0">
              <a:solidFill>
                <a:srgbClr val="FFFFFF"/>
              </a:solidFill>
              <a:latin typeface="Verdana" charset="0"/>
              <a:cs typeface="Arial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AU" sz="2500" dirty="0">
                <a:solidFill>
                  <a:srgbClr val="FFFFFF"/>
                </a:solidFill>
                <a:latin typeface="Verdana" charset="0"/>
                <a:cs typeface="Arial" charset="0"/>
              </a:rPr>
              <a:t>An explicit  </a:t>
            </a:r>
            <a:r>
              <a:rPr lang="en-AU" sz="2500" b="1" dirty="0">
                <a:solidFill>
                  <a:srgbClr val="FFFFFF"/>
                </a:solidFill>
                <a:latin typeface="Verdana" charset="0"/>
                <a:cs typeface="Arial" charset="0"/>
              </a:rPr>
              <a:t>Comparison			       </a:t>
            </a:r>
            <a:r>
              <a:rPr lang="en-AU" b="1" dirty="0">
                <a:solidFill>
                  <a:srgbClr val="FFFFFF"/>
                </a:solidFill>
                <a:latin typeface="Verdana" charset="0"/>
                <a:cs typeface="Arial" charset="0"/>
              </a:rPr>
              <a:t>C</a:t>
            </a:r>
            <a:r>
              <a:rPr lang="en-AU" sz="2500" b="1" dirty="0">
                <a:solidFill>
                  <a:srgbClr val="FFFFFF"/>
                </a:solidFill>
                <a:latin typeface="Verdana" charset="0"/>
                <a:cs typeface="Arial" charset="0"/>
              </a:rPr>
              <a:t> </a:t>
            </a:r>
            <a:endParaRPr lang="en-AU" b="1" dirty="0">
              <a:solidFill>
                <a:srgbClr val="FFFFFF"/>
              </a:solidFill>
              <a:latin typeface="Verdana" charset="0"/>
              <a:cs typeface="Arial" charset="0"/>
            </a:endParaRPr>
          </a:p>
          <a:p>
            <a:pPr marL="533400" indent="-533400" eaLnBrk="1" hangingPunct="1">
              <a:buFont typeface="Wingdings" charset="0"/>
              <a:buNone/>
            </a:pPr>
            <a:endParaRPr lang="en-AU" sz="2500" b="1" dirty="0">
              <a:solidFill>
                <a:srgbClr val="FFFFFF"/>
              </a:solidFill>
              <a:latin typeface="Verdana" charset="0"/>
              <a:cs typeface="Arial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AU" sz="2500" dirty="0">
                <a:solidFill>
                  <a:srgbClr val="FFFFFF"/>
                </a:solidFill>
                <a:latin typeface="Verdana" charset="0"/>
                <a:cs typeface="Arial" charset="0"/>
              </a:rPr>
              <a:t>Relevant</a:t>
            </a:r>
            <a:r>
              <a:rPr lang="en-AU" sz="2500" b="1" dirty="0">
                <a:solidFill>
                  <a:srgbClr val="FFFFFF"/>
                </a:solidFill>
                <a:latin typeface="Verdana" charset="0"/>
                <a:cs typeface="Arial" charset="0"/>
              </a:rPr>
              <a:t>  Outcomes		                        </a:t>
            </a:r>
            <a:r>
              <a:rPr lang="en-AU" b="1" dirty="0">
                <a:solidFill>
                  <a:srgbClr val="FFFFFF"/>
                </a:solidFill>
                <a:latin typeface="Verdana" charset="0"/>
                <a:cs typeface="Arial" charset="0"/>
              </a:rPr>
              <a:t>O</a:t>
            </a:r>
          </a:p>
          <a:p>
            <a:pPr marL="533400" indent="-533400" eaLnBrk="1" hangingPunct="1">
              <a:buFont typeface="Wingdings" charset="0"/>
              <a:buNone/>
            </a:pPr>
            <a:endParaRPr lang="en-AU" sz="1500" b="1" dirty="0">
              <a:solidFill>
                <a:srgbClr val="FFFFFF"/>
              </a:solidFill>
              <a:latin typeface="Verdana" charset="0"/>
              <a:cs typeface="Arial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AU" sz="2500" b="1" dirty="0">
                <a:solidFill>
                  <a:srgbClr val="FFFFFF"/>
                </a:solidFill>
                <a:latin typeface="Verdana" charset="0"/>
                <a:cs typeface="Arial" charset="0"/>
              </a:rPr>
              <a:t>Time frame </a:t>
            </a:r>
            <a:r>
              <a:rPr lang="en-AU" sz="2500" dirty="0">
                <a:solidFill>
                  <a:srgbClr val="FFFFFF"/>
                </a:solidFill>
                <a:latin typeface="Verdana" charset="0"/>
                <a:cs typeface="Arial" charset="0"/>
              </a:rPr>
              <a:t>of the study                 </a:t>
            </a:r>
            <a:r>
              <a:rPr lang="en-AU" sz="2500" b="1" dirty="0">
                <a:solidFill>
                  <a:srgbClr val="FFFFFF"/>
                </a:solidFill>
                <a:latin typeface="Verdana" charset="0"/>
                <a:cs typeface="Arial" charset="0"/>
              </a:rPr>
              <a:t>	       </a:t>
            </a:r>
            <a:r>
              <a:rPr lang="en-AU" b="1" dirty="0">
                <a:solidFill>
                  <a:srgbClr val="FFFFFF"/>
                </a:solidFill>
                <a:latin typeface="Verdana" charset="0"/>
                <a:cs typeface="Arial" charset="0"/>
              </a:rPr>
              <a:t>T</a:t>
            </a:r>
          </a:p>
          <a:p>
            <a:pPr marL="533400" indent="-533400" eaLnBrk="1" hangingPunct="1">
              <a:buFont typeface="Wingdings" charset="0"/>
              <a:buNone/>
            </a:pPr>
            <a:endParaRPr lang="en-AU" sz="1500" b="1" dirty="0">
              <a:solidFill>
                <a:srgbClr val="FFFFFF"/>
              </a:solidFill>
              <a:latin typeface="Verdana" charset="0"/>
              <a:cs typeface="Arial" charset="0"/>
            </a:endParaRPr>
          </a:p>
          <a:p>
            <a:pPr marL="533400" indent="-533400" eaLnBrk="1" hangingPunct="1">
              <a:buFont typeface="Wingdings" charset="0"/>
              <a:buNone/>
            </a:pPr>
            <a:r>
              <a:rPr lang="en-AU" sz="2500" b="1" dirty="0">
                <a:solidFill>
                  <a:srgbClr val="FFFFFF"/>
                </a:solidFill>
                <a:latin typeface="Verdana" charset="0"/>
                <a:cs typeface="Arial" charset="0"/>
              </a:rPr>
              <a:t>Study </a:t>
            </a:r>
            <a:r>
              <a:rPr lang="en-AU" sz="2500" dirty="0">
                <a:solidFill>
                  <a:srgbClr val="FFFFFF"/>
                </a:solidFill>
                <a:latin typeface="Verdana" charset="0"/>
                <a:cs typeface="Arial" charset="0"/>
              </a:rPr>
              <a:t>design</a:t>
            </a:r>
            <a:r>
              <a:rPr lang="en-AU" sz="2500" b="1" dirty="0">
                <a:solidFill>
                  <a:srgbClr val="FFFFFF"/>
                </a:solidFill>
                <a:latin typeface="Verdana" charset="0"/>
                <a:cs typeface="Arial" charset="0"/>
              </a:rPr>
              <a:t>					       </a:t>
            </a:r>
            <a:r>
              <a:rPr lang="en-AU" b="1" dirty="0">
                <a:solidFill>
                  <a:srgbClr val="FFFFFF"/>
                </a:solidFill>
                <a:latin typeface="Verdana" charset="0"/>
                <a:cs typeface="Arial" charset="0"/>
              </a:rPr>
              <a:t>S</a:t>
            </a:r>
          </a:p>
          <a:p>
            <a:pPr marL="533400" indent="-533400" eaLnBrk="1" hangingPunct="1">
              <a:buFont typeface="Wingdings" charset="0"/>
              <a:buNone/>
            </a:pPr>
            <a:endParaRPr lang="en-AU" b="1" dirty="0">
              <a:solidFill>
                <a:srgbClr val="FFFFFF"/>
              </a:solidFill>
              <a:latin typeface="Verdana" charset="0"/>
              <a:cs typeface="Arial" charset="0"/>
            </a:endParaRPr>
          </a:p>
          <a:p>
            <a:pPr marL="533400" indent="-533400" eaLnBrk="1" hangingPunct="1">
              <a:buFont typeface="Wingdings" charset="0"/>
              <a:buNone/>
            </a:pPr>
            <a:endParaRPr lang="en-AU" b="1" dirty="0">
              <a:solidFill>
                <a:srgbClr val="FFFFFF"/>
              </a:solidFill>
              <a:latin typeface="Verdana" charset="0"/>
              <a:cs typeface="Arial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5" t="46875" r="57832" b="30208"/>
          <a:stretch>
            <a:fillRect/>
          </a:stretch>
        </p:blipFill>
        <p:spPr bwMode="auto">
          <a:xfrm>
            <a:off x="5581794" y="1736101"/>
            <a:ext cx="1717890" cy="382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934942" y="203879"/>
            <a:ext cx="1534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b="1" dirty="0">
                <a:solidFill>
                  <a:srgbClr val="FFFFFF"/>
                </a:solidFill>
              </a:rPr>
              <a:t>TS</a:t>
            </a:r>
          </a:p>
        </p:txBody>
      </p:sp>
    </p:spTree>
    <p:extLst>
      <p:ext uri="{BB962C8B-B14F-4D97-AF65-F5344CB8AC3E}">
        <p14:creationId xmlns:p14="http://schemas.microsoft.com/office/powerpoint/2010/main" val="343597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1855</TotalTime>
  <Words>620</Words>
  <Application>Microsoft Office PowerPoint</Application>
  <PresentationFormat>On-screen Show (4:3)</PresentationFormat>
  <Paragraphs>106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 Black </vt:lpstr>
      <vt:lpstr>RGUHS Research Workshop</vt:lpstr>
      <vt:lpstr>What is Research? </vt:lpstr>
      <vt:lpstr>The Five Page Protocol</vt:lpstr>
      <vt:lpstr>Developing    Research Question  &amp;  Hypothesis</vt:lpstr>
      <vt:lpstr>What is a Research question? </vt:lpstr>
      <vt:lpstr>PowerPoint Presentation</vt:lpstr>
      <vt:lpstr>PowerPoint Presentation</vt:lpstr>
      <vt:lpstr>PowerPoint Presentation</vt:lpstr>
      <vt:lpstr> Framing your research question - PICO</vt:lpstr>
      <vt:lpstr>Research Qs………….</vt:lpstr>
      <vt:lpstr>Research Qs………….</vt:lpstr>
      <vt:lpstr>Research Qs………….</vt:lpstr>
      <vt:lpstr>Research Qs………….</vt:lpstr>
      <vt:lpstr>Research Qs………….</vt:lpstr>
      <vt:lpstr>Research Qs………….</vt:lpstr>
      <vt:lpstr>Formulation of a therapy question</vt:lpstr>
      <vt:lpstr>Formulation of an etiology question</vt:lpstr>
      <vt:lpstr>Formulation of a diagnosis question</vt:lpstr>
    </vt:vector>
  </TitlesOfParts>
  <Company>drsheki@gmail.com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on Research Methodology 28th  May 2019.  </dc:title>
  <dc:creator>Shekar Mysore</dc:creator>
  <cp:lastModifiedBy>Unknown User</cp:lastModifiedBy>
  <cp:revision>49</cp:revision>
  <dcterms:created xsi:type="dcterms:W3CDTF">2019-05-20T07:58:17Z</dcterms:created>
  <dcterms:modified xsi:type="dcterms:W3CDTF">2020-03-28T04:29:43Z</dcterms:modified>
</cp:coreProperties>
</file>