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0" r:id="rId2"/>
    <p:sldId id="257" r:id="rId3"/>
    <p:sldId id="275" r:id="rId4"/>
    <p:sldId id="258" r:id="rId5"/>
    <p:sldId id="281" r:id="rId6"/>
    <p:sldId id="260" r:id="rId7"/>
    <p:sldId id="264" r:id="rId8"/>
    <p:sldId id="265" r:id="rId9"/>
    <p:sldId id="266" r:id="rId10"/>
    <p:sldId id="277" r:id="rId11"/>
    <p:sldId id="27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377" autoAdjust="0"/>
  </p:normalViewPr>
  <p:slideViewPr>
    <p:cSldViewPr>
      <p:cViewPr>
        <p:scale>
          <a:sx n="94" d="100"/>
          <a:sy n="94" d="100"/>
        </p:scale>
        <p:origin x="-1164" y="-78"/>
      </p:cViewPr>
      <p:guideLst>
        <p:guide orient="horz" pos="2160"/>
        <p:guide pos="2880"/>
      </p:guideLst>
    </p:cSldViewPr>
  </p:slideViewPr>
  <p:outlineViewPr>
    <p:cViewPr>
      <p:scale>
        <a:sx n="33" d="100"/>
        <a:sy n="33" d="100"/>
      </p:scale>
      <p:origin x="36"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B2D32F-9D59-4EBC-BCF4-572ACC9A0675}" type="datetimeFigureOut">
              <a:rPr lang="en-US" smtClean="0"/>
              <a:pPr/>
              <a:t>3/28/2020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E1ABB4-3CDD-49CB-8475-E02CF256CB04}" type="slidenum">
              <a:rPr lang="en-IN" smtClean="0"/>
              <a:pPr/>
              <a:t>‹#›</a:t>
            </a:fld>
            <a:endParaRPr lang="en-IN"/>
          </a:p>
        </p:txBody>
      </p:sp>
    </p:spTree>
    <p:extLst>
      <p:ext uri="{BB962C8B-B14F-4D97-AF65-F5344CB8AC3E}">
        <p14:creationId xmlns:p14="http://schemas.microsoft.com/office/powerpoint/2010/main" val="3360873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author</a:t>
            </a:r>
            <a:r>
              <a:rPr lang="en-US" baseline="0" dirty="0"/>
              <a:t> is conversant with New Drugs and Clinical Trial Rules, 2019 and ICMR ethical guidelines, 2017.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PI of the animal</a:t>
            </a:r>
            <a:r>
              <a:rPr lang="en-US" baseline="0" dirty="0"/>
              <a:t> research project shall attach the IAEC approval letter of the project as vide above along with the proposal. If not possible, shall state the reason in the application form </a:t>
            </a:r>
            <a:r>
              <a:rPr lang="en-US" dirty="0"/>
              <a:t> and provide it later at the time of presentation of the proposal to the research committee of RGUHS.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10</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THANK YOU . FOR ANY CLARIFICATIONS</a:t>
            </a:r>
            <a:r>
              <a:rPr lang="en-US" baseline="0" dirty="0"/>
              <a:t> , PLEASE EMAIL TO – mksudarshan@gmail.com   </a:t>
            </a:r>
          </a:p>
          <a:p>
            <a:r>
              <a:rPr lang="en-US" baseline="0" dirty="0"/>
              <a:t>Please give some time ( 1-2 days ) for </a:t>
            </a:r>
            <a:r>
              <a:rPr lang="en-US" baseline="0"/>
              <a:t>my reply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11</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health and medical research</a:t>
            </a:r>
            <a:r>
              <a:rPr lang="en-US" baseline="0" dirty="0"/>
              <a:t> is broadly classified into three categories vide above. I understand that most of the  advanced research projects  will be in clinical settings, followed by community settings and laboratories.  </a:t>
            </a:r>
          </a:p>
          <a:p>
            <a:r>
              <a:rPr lang="en-US" baseline="0" dirty="0"/>
              <a:t>The four cardinal principles and pillars  of ethical human research is shown above. I am of the personal opinion that if the PI is good ( ethical value ) then most of the ethical issues of the project will fairly  get addressed.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Principal Investigator (PI) must</a:t>
            </a:r>
            <a:r>
              <a:rPr lang="en-US" baseline="0" dirty="0"/>
              <a:t> carefully address the above  issues and accordingly  prepare the research proposal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3</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 definition of the clinical research is given above. An  human ethics research </a:t>
            </a:r>
            <a:r>
              <a:rPr lang="en-US" baseline="0" dirty="0"/>
              <a:t> committee is constituted  at the institutional level by the head of the institution to address research ethics.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4</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composition and details of the</a:t>
            </a:r>
            <a:r>
              <a:rPr lang="en-US" baseline="0" dirty="0"/>
              <a:t> ethics committee[EC]  for clinical ( regulatory )  research is given above. It has included the EC for AYUSH also. But now for regulatory clinical research( clinical trials )  in humans it shall be as per new drugs and clinical trial(NDCT) rules, 2019 . And for Ayush it shall be as per AYUSH ministry guidelines in the AYUSH institutions. For details , please contact the member secretary of the EC in your  institution.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5</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solidFill>
                  <a:srgbClr val="C00000"/>
                </a:solidFill>
              </a:rPr>
              <a:t>MOST</a:t>
            </a:r>
            <a:r>
              <a:rPr lang="en-US" b="1" baseline="0" dirty="0">
                <a:solidFill>
                  <a:srgbClr val="C00000"/>
                </a:solidFill>
              </a:rPr>
              <a:t> IMPORTANT . FOR THE ATTENTION OF THE PRINCIPAL INVESTIGATORS </a:t>
            </a:r>
            <a:r>
              <a:rPr lang="en-US" baseline="0" dirty="0"/>
              <a:t>. </a:t>
            </a:r>
          </a:p>
          <a:p>
            <a:r>
              <a:rPr lang="en-US" baseline="0" dirty="0"/>
              <a:t>Those submitting the research proposals , must first get it approved by the institutional ethics committee(IEC or EC) and get the letter of approval of the project on the IEC/EC letterhead. Submit this EC approval letter along with the proposal. If not possible, cite the reason for the same in the application form and  provide it later at the time of presentation of the proposal to the research committee at RGUHS. </a:t>
            </a:r>
            <a:r>
              <a:rPr lang="en-US" u="sng" baseline="0" dirty="0"/>
              <a:t>RGUHS Funding of the research project is not possible without the IEC approval letter . </a:t>
            </a:r>
            <a:r>
              <a:rPr lang="en-US" baseline="0" dirty="0"/>
              <a:t>If the research project is approved, and if it is  a CT then it is important to register in the CTRI before enrolling the first subject  . For details visit the website of ICMR for details of CTRI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6</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types of public health</a:t>
            </a:r>
            <a:r>
              <a:rPr lang="en-US" baseline="0" dirty="0"/>
              <a:t>/community based research is given above. Ideally these shall be approved by another EC in the institute established as per ICMR guidelines . For the present , if that  separate EC( as per ICMR guidelines )  is still not functional, the existing EC approval would suffice.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7</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a PI later you will have to comply with these requirements</a:t>
            </a:r>
            <a:r>
              <a:rPr lang="en-US" baseline="0" dirty="0"/>
              <a:t> in the project, as relevant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8</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For those, mostly from the faculties</a:t>
            </a:r>
            <a:r>
              <a:rPr lang="en-US" baseline="0" dirty="0"/>
              <a:t> of Pharmacy, AYUSH who are </a:t>
            </a:r>
            <a:r>
              <a:rPr lang="en-US" dirty="0"/>
              <a:t> submitting projects on </a:t>
            </a:r>
            <a:r>
              <a:rPr lang="en-US" baseline="0" dirty="0"/>
              <a:t> animal research  must approach the IAEC vide above for approval . The funding of the research project is not possible without IAEC approval letter .</a:t>
            </a:r>
            <a:endParaRPr lang="en-IN" dirty="0"/>
          </a:p>
        </p:txBody>
      </p:sp>
      <p:sp>
        <p:nvSpPr>
          <p:cNvPr id="4" name="Slide Number Placeholder 3"/>
          <p:cNvSpPr>
            <a:spLocks noGrp="1"/>
          </p:cNvSpPr>
          <p:nvPr>
            <p:ph type="sldNum" sz="quarter" idx="10"/>
          </p:nvPr>
        </p:nvSpPr>
        <p:spPr/>
        <p:txBody>
          <a:bodyPr/>
          <a:lstStyle/>
          <a:p>
            <a:fld id="{14E1ABB4-3CDD-49CB-8475-E02CF256CB04}" type="slidenum">
              <a:rPr lang="en-IN" smtClean="0"/>
              <a:pPr/>
              <a:t>9</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33B3EDA-8F05-447C-BA7F-4519735EBC57}" type="datetime1">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3FC610-E743-4DF7-A3D4-31C960A32F98}" type="datetime1">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14A0-CFDA-46DB-A1F7-1776ADFF0E05}" type="datetime1">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CBD671-595A-48AA-AA37-E660393DD27C}" type="datetime1">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04BCD0-5097-4981-878C-AAC80EC40080}" type="datetime1">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F99D7C-DF6F-46D1-BE95-C83366506DA8}" type="datetime1">
              <a:rPr lang="en-US" smtClean="0"/>
              <a:pPr/>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DBDDAC-E0A8-4B10-8F50-451618698839}" type="datetime1">
              <a:rPr lang="en-US" smtClean="0"/>
              <a:pPr/>
              <a:t>3/28/2020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57E09-087E-45A9-9451-278214D3CE33}" type="datetime1">
              <a:rPr lang="en-US" smtClean="0"/>
              <a:pPr/>
              <a:t>3/28/2020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E35F05-833A-4563-8DBA-1E5F31A768A0}" type="datetime1">
              <a:rPr lang="en-US" smtClean="0"/>
              <a:pPr/>
              <a:t>3/28/2020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17F281-CA02-419A-91A9-2768016BCF60}" type="datetime1">
              <a:rPr lang="en-US" smtClean="0"/>
              <a:pPr/>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E222DA-ACB8-4ED6-A984-8235DDDA5B01}" type="datetime1">
              <a:rPr lang="en-US" smtClean="0"/>
              <a:pPr/>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E6677-CCA5-4260-832B-33CF72D7B539}" type="datetime1">
              <a:rPr lang="en-US" smtClean="0"/>
              <a:pPr/>
              <a:t>3/28/2020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ksudarshan@gmail.com" TargetMode="External" /><Relationship Id="rId2" Type="http://schemas.openxmlformats.org/officeDocument/2006/relationships/notesSlide" Target="../notesSlides/notesSlide1.xml" /><Relationship Id="rId1" Type="http://schemas.openxmlformats.org/officeDocument/2006/relationships/slideLayout" Target="../slideLayouts/slideLayout1.xml" /><Relationship Id="rId4" Type="http://schemas.openxmlformats.org/officeDocument/2006/relationships/image" Target="../media/image1.jpeg" /></Relationships>
</file>

<file path=ppt/slides/_rels/slide10.xml.rels><?xml version="1.0" encoding="UTF-8" standalone="yes"?>
<Relationships xmlns="http://schemas.openxmlformats.org/package/2006/relationships"><Relationship Id="rId3" Type="http://schemas.openxmlformats.org/officeDocument/2006/relationships/hyperlink" Target="http://cpcsea.nic.in/" TargetMode="External" /><Relationship Id="rId2" Type="http://schemas.openxmlformats.org/officeDocument/2006/relationships/notesSlide" Target="../notesSlides/notesSlide10.xml"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1.xm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Medical_treatment" TargetMode="External" /><Relationship Id="rId3" Type="http://schemas.openxmlformats.org/officeDocument/2006/relationships/hyperlink" Target="https://en.wikipedia.org/wiki/Healthcare_science" TargetMode="External" /><Relationship Id="rId7" Type="http://schemas.openxmlformats.org/officeDocument/2006/relationships/hyperlink" Target="https://en.wikipedia.org/wiki/Diagnostics" TargetMode="External" /><Relationship Id="rId2" Type="http://schemas.openxmlformats.org/officeDocument/2006/relationships/notesSlide" Target="../notesSlides/notesSlide4.xml" /><Relationship Id="rId1" Type="http://schemas.openxmlformats.org/officeDocument/2006/relationships/slideLayout" Target="../slideLayouts/slideLayout7.xml" /><Relationship Id="rId6" Type="http://schemas.openxmlformats.org/officeDocument/2006/relationships/hyperlink" Target="https://en.wikipedia.org/wiki/Medical_device" TargetMode="External" /><Relationship Id="rId5" Type="http://schemas.openxmlformats.org/officeDocument/2006/relationships/hyperlink" Target="https://en.wikipedia.org/wiki/Medications" TargetMode="External" /><Relationship Id="rId4" Type="http://schemas.openxmlformats.org/officeDocument/2006/relationships/hyperlink" Target="https://en.wikipedia.org/wiki/Efficacy" TargetMode="Externa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290" y="1"/>
            <a:ext cx="7786710" cy="1571612"/>
          </a:xfrm>
        </p:spPr>
        <p:txBody>
          <a:bodyPr>
            <a:normAutofit/>
          </a:bodyPr>
          <a:lstStyle/>
          <a:p>
            <a:r>
              <a:rPr lang="en-IN" sz="3200" b="1" u="sng" dirty="0">
                <a:solidFill>
                  <a:srgbClr val="7030A0"/>
                </a:solidFill>
              </a:rPr>
              <a:t>Addressing  Ethics in Clinical , Public health  </a:t>
            </a:r>
            <a:br>
              <a:rPr lang="en-US" sz="3200" dirty="0">
                <a:solidFill>
                  <a:srgbClr val="7030A0"/>
                </a:solidFill>
              </a:rPr>
            </a:br>
            <a:r>
              <a:rPr lang="en-IN" sz="3200" b="1" u="sng" dirty="0">
                <a:solidFill>
                  <a:srgbClr val="7030A0"/>
                </a:solidFill>
              </a:rPr>
              <a:t>and  Animal Research: An Overview </a:t>
            </a:r>
            <a:endParaRPr lang="en-US" sz="3200" b="1" dirty="0">
              <a:solidFill>
                <a:srgbClr val="7030A0"/>
              </a:solidFill>
            </a:endParaRPr>
          </a:p>
        </p:txBody>
      </p:sp>
      <p:sp>
        <p:nvSpPr>
          <p:cNvPr id="3" name="Subtitle 2"/>
          <p:cNvSpPr>
            <a:spLocks noGrp="1"/>
          </p:cNvSpPr>
          <p:nvPr>
            <p:ph type="subTitle" idx="1"/>
          </p:nvPr>
        </p:nvSpPr>
        <p:spPr>
          <a:xfrm>
            <a:off x="428596" y="1500174"/>
            <a:ext cx="8072494" cy="4071966"/>
          </a:xfrm>
        </p:spPr>
        <p:txBody>
          <a:bodyPr>
            <a:noAutofit/>
          </a:bodyPr>
          <a:lstStyle/>
          <a:p>
            <a:r>
              <a:rPr lang="en-IN" sz="2800" b="1" dirty="0">
                <a:solidFill>
                  <a:schemeClr val="accent4">
                    <a:lumMod val="50000"/>
                  </a:schemeClr>
                </a:solidFill>
              </a:rPr>
              <a:t>Dr.M.K.Sudarshan, MD (BHU), FAMS, Hon.FFPH (UK)</a:t>
            </a:r>
          </a:p>
          <a:p>
            <a:r>
              <a:rPr lang="en-US" sz="2000" b="1" dirty="0">
                <a:solidFill>
                  <a:srgbClr val="C00000"/>
                </a:solidFill>
              </a:rPr>
              <a:t>Chairman </a:t>
            </a:r>
          </a:p>
          <a:p>
            <a:r>
              <a:rPr lang="en-US" sz="2000" b="1" dirty="0">
                <a:solidFill>
                  <a:srgbClr val="7030A0"/>
                </a:solidFill>
              </a:rPr>
              <a:t>Ethics committees of Fortis Hospitals and Public Health Foundation of India , Bangalore </a:t>
            </a:r>
          </a:p>
          <a:p>
            <a:r>
              <a:rPr lang="en-US" sz="2000" b="1" dirty="0">
                <a:solidFill>
                  <a:srgbClr val="7030A0"/>
                </a:solidFill>
              </a:rPr>
              <a:t>Member </a:t>
            </a:r>
          </a:p>
          <a:p>
            <a:r>
              <a:rPr lang="en-US" sz="2000" b="1" dirty="0">
                <a:solidFill>
                  <a:srgbClr val="FF0000"/>
                </a:solidFill>
              </a:rPr>
              <a:t>RGUHS committee on advanced and collaborative research</a:t>
            </a:r>
          </a:p>
          <a:p>
            <a:r>
              <a:rPr lang="en-US" sz="2000" b="1" dirty="0">
                <a:solidFill>
                  <a:srgbClr val="C00000"/>
                </a:solidFill>
              </a:rPr>
              <a:t>WHO, Geneva , Expert consultations &amp; Panel on rabies  </a:t>
            </a:r>
          </a:p>
          <a:p>
            <a:r>
              <a:rPr lang="en-US" sz="2000" b="1" dirty="0">
                <a:solidFill>
                  <a:srgbClr val="7030A0"/>
                </a:solidFill>
              </a:rPr>
              <a:t>NABH assessor of Clinical Trials ( Ethics committees ) Government of India, New Delhi  </a:t>
            </a:r>
          </a:p>
          <a:p>
            <a:r>
              <a:rPr lang="en-US" sz="2000" b="1" dirty="0">
                <a:solidFill>
                  <a:srgbClr val="C00000"/>
                </a:solidFill>
              </a:rPr>
              <a:t>Retd. Dean and Prof.&amp; HoD of Community Medicine, KIMS,</a:t>
            </a:r>
            <a:r>
              <a:rPr lang="en-IN" sz="2000" b="1" dirty="0">
                <a:solidFill>
                  <a:srgbClr val="C00000"/>
                </a:solidFill>
              </a:rPr>
              <a:t>Bangalore</a:t>
            </a:r>
            <a:endParaRPr lang="en-US" sz="2000" b="1" dirty="0">
              <a:solidFill>
                <a:srgbClr val="C00000"/>
              </a:solidFill>
            </a:endParaRPr>
          </a:p>
          <a:p>
            <a:r>
              <a:rPr lang="en-IN" sz="2400" b="1" dirty="0">
                <a:solidFill>
                  <a:schemeClr val="tx1"/>
                </a:solidFill>
              </a:rPr>
              <a:t>E- Mail: </a:t>
            </a:r>
            <a:r>
              <a:rPr lang="en-IN" sz="2400" u="sng" dirty="0">
                <a:solidFill>
                  <a:schemeClr val="tx1"/>
                </a:solidFill>
                <a:hlinkClick r:id="rId3"/>
              </a:rPr>
              <a:t>mksudarshan@gmail.com</a:t>
            </a:r>
            <a:endParaRPr lang="en-IN" sz="2400" u="sng" dirty="0">
              <a:solidFill>
                <a:schemeClr val="tx1"/>
              </a:solidFill>
            </a:endParaRPr>
          </a:p>
          <a:p>
            <a:endParaRPr lang="en-US" sz="1800" b="1" i="1" dirty="0">
              <a:solidFill>
                <a:srgbClr val="7030A0"/>
              </a:solidFill>
            </a:endParaRPr>
          </a:p>
          <a:p>
            <a:r>
              <a:rPr lang="en-US" sz="1800" b="1" i="1" dirty="0">
                <a:solidFill>
                  <a:srgbClr val="7030A0"/>
                </a:solidFill>
              </a:rPr>
              <a:t>Disclaimer : </a:t>
            </a:r>
          </a:p>
          <a:p>
            <a:r>
              <a:rPr lang="en-US" sz="1800" b="1" i="1" dirty="0">
                <a:solidFill>
                  <a:srgbClr val="7030A0"/>
                </a:solidFill>
              </a:rPr>
              <a:t>The contents and views expressed  in this presentation are that of the speaker and does not in any way reflect that of FHECs, PHFI ,RGUHS ,WHO and NABH .</a:t>
            </a:r>
          </a:p>
          <a:p>
            <a:r>
              <a:rPr lang="en-IN" sz="1800" b="1" dirty="0">
                <a:solidFill>
                  <a:schemeClr val="tx1"/>
                </a:solidFill>
              </a:rPr>
              <a:t> </a:t>
            </a:r>
          </a:p>
          <a:p>
            <a:endParaRPr lang="en-US" sz="2400" b="1" baseline="0" dirty="0">
              <a:solidFill>
                <a:schemeClr val="tx1"/>
              </a:solidFill>
            </a:endParaRPr>
          </a:p>
          <a:p>
            <a:endParaRPr lang="en-US" sz="2400" b="1" baseline="0" dirty="0">
              <a:solidFill>
                <a:schemeClr val="tx1"/>
              </a:solidFill>
            </a:endParaRPr>
          </a:p>
          <a:p>
            <a:endParaRPr lang="en-US" sz="2400" b="1" dirty="0">
              <a:solidFill>
                <a:schemeClr val="tx1"/>
              </a:solidFill>
            </a:endParaRPr>
          </a:p>
        </p:txBody>
      </p:sp>
      <p:sp>
        <p:nvSpPr>
          <p:cNvPr id="5" name="Slide Number Placeholder 4"/>
          <p:cNvSpPr>
            <a:spLocks noGrp="1"/>
          </p:cNvSpPr>
          <p:nvPr>
            <p:ph type="sldNum" sz="quarter" idx="12"/>
          </p:nvPr>
        </p:nvSpPr>
        <p:spPr>
          <a:xfrm>
            <a:off x="7929586" y="6356350"/>
            <a:ext cx="757214" cy="365125"/>
          </a:xfrm>
        </p:spPr>
        <p:txBody>
          <a:bodyPr/>
          <a:lstStyle/>
          <a:p>
            <a:fld id="{B6F15528-21DE-4FAA-801E-634DDDAF4B2B}" type="slidenum">
              <a:rPr lang="en-US" smtClean="0"/>
              <a:pPr/>
              <a:t>1</a:t>
            </a:fld>
            <a:endParaRPr lang="en-US" dirty="0"/>
          </a:p>
        </p:txBody>
      </p:sp>
      <p:pic>
        <p:nvPicPr>
          <p:cNvPr id="6" name="Picture 2" descr="C:\Users\Happy\Desktop\MKS- Photo .jpg"/>
          <p:cNvPicPr>
            <a:picLocks noChangeAspect="1" noChangeArrowheads="1"/>
          </p:cNvPicPr>
          <p:nvPr/>
        </p:nvPicPr>
        <p:blipFill>
          <a:blip r:embed="rId4" cstate="print"/>
          <a:srcRect/>
          <a:stretch>
            <a:fillRect/>
          </a:stretch>
        </p:blipFill>
        <p:spPr bwMode="auto">
          <a:xfrm>
            <a:off x="0" y="0"/>
            <a:ext cx="1357290" cy="1500174"/>
          </a:xfrm>
          <a:prstGeom prst="rect">
            <a:avLst/>
          </a:prstGeom>
          <a:noFill/>
        </p:spPr>
      </p:pic>
      <p:cxnSp>
        <p:nvCxnSpPr>
          <p:cNvPr id="7" name="Straight Connector 6"/>
          <p:cNvCxnSpPr/>
          <p:nvPr/>
        </p:nvCxnSpPr>
        <p:spPr>
          <a:xfrm flipV="1">
            <a:off x="0" y="1428736"/>
            <a:ext cx="9144000" cy="7143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Date Placeholder 8"/>
          <p:cNvSpPr>
            <a:spLocks noGrp="1"/>
          </p:cNvSpPr>
          <p:nvPr>
            <p:ph type="dt" sz="half" idx="10"/>
          </p:nvPr>
        </p:nvSpPr>
        <p:spPr/>
        <p:txBody>
          <a:bodyPr/>
          <a:lstStyle/>
          <a:p>
            <a:fld id="{4211C194-492C-45D5-9E57-D2C97145157E}" type="datetime1">
              <a:rPr lang="en-US" smtClean="0"/>
              <a:pPr/>
              <a:t>3/28/2020</a:t>
            </a:fld>
            <a:endParaRPr lang="en-US" dirty="0"/>
          </a:p>
        </p:txBody>
      </p:sp>
    </p:spTree>
    <p:extLst>
      <p:ext uri="{BB962C8B-B14F-4D97-AF65-F5344CB8AC3E}">
        <p14:creationId xmlns:p14="http://schemas.microsoft.com/office/powerpoint/2010/main" val="1144477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656" y="21772"/>
            <a:ext cx="9111343" cy="677108"/>
          </a:xfrm>
          <a:prstGeom prst="rect">
            <a:avLst/>
          </a:prstGeom>
        </p:spPr>
        <p:txBody>
          <a:bodyPr wrap="square">
            <a:spAutoFit/>
          </a:bodyPr>
          <a:lstStyle/>
          <a:p>
            <a:pPr lvl="0"/>
            <a:endParaRPr lang="en-US" sz="2000" dirty="0"/>
          </a:p>
          <a:p>
            <a:r>
              <a:rPr lang="en-GB" dirty="0"/>
              <a:t> </a:t>
            </a:r>
            <a:endParaRPr lang="en-US" dirty="0"/>
          </a:p>
        </p:txBody>
      </p:sp>
      <p:sp>
        <p:nvSpPr>
          <p:cNvPr id="3" name="Date Placeholder 2"/>
          <p:cNvSpPr>
            <a:spLocks noGrp="1"/>
          </p:cNvSpPr>
          <p:nvPr>
            <p:ph type="dt" sz="half" idx="10"/>
          </p:nvPr>
        </p:nvSpPr>
        <p:spPr/>
        <p:txBody>
          <a:bodyPr/>
          <a:lstStyle/>
          <a:p>
            <a:fld id="{A43291EB-1A16-4C77-BEEF-C7355B69DF68}" type="datetime1">
              <a:rPr lang="en-US" smtClean="0"/>
              <a:pPr/>
              <a:t>3/28/2020</a:t>
            </a:fld>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
        <p:nvSpPr>
          <p:cNvPr id="5" name="Rectangle 4"/>
          <p:cNvSpPr/>
          <p:nvPr/>
        </p:nvSpPr>
        <p:spPr>
          <a:xfrm>
            <a:off x="0" y="0"/>
            <a:ext cx="9144000" cy="2308324"/>
          </a:xfrm>
          <a:prstGeom prst="rect">
            <a:avLst/>
          </a:prstGeom>
        </p:spPr>
        <p:txBody>
          <a:bodyPr wrap="square">
            <a:spAutoFit/>
          </a:bodyPr>
          <a:lstStyle/>
          <a:p>
            <a:pPr marL="285750" lvl="0" indent="-285750" algn="just">
              <a:buFont typeface="Calibri" panose="020F0502020204030204" pitchFamily="34" charset="0"/>
              <a:buChar char="⁻"/>
            </a:pPr>
            <a:r>
              <a:rPr lang="en-IN" dirty="0"/>
              <a:t>The Chairman of the Committee preferably Head of the Institution / Department and </a:t>
            </a:r>
          </a:p>
          <a:p>
            <a:pPr marL="285750" lvl="0" indent="-285750" algn="just">
              <a:buFont typeface="Calibri" panose="020F0502020204030204" pitchFamily="34" charset="0"/>
              <a:buChar char="⁻"/>
            </a:pPr>
            <a:endParaRPr lang="en-US" dirty="0"/>
          </a:p>
          <a:p>
            <a:pPr marL="285750" lvl="0" indent="-285750" algn="just">
              <a:buFont typeface="Calibri" panose="020F0502020204030204" pitchFamily="34" charset="0"/>
              <a:buChar char="⁻"/>
            </a:pPr>
            <a:r>
              <a:rPr lang="en-IN" dirty="0"/>
              <a:t>Member Secretary would be nominated by the establishment from the above five IAEC members. </a:t>
            </a:r>
          </a:p>
          <a:p>
            <a:pPr marL="285750" lvl="0" indent="-285750" algn="just">
              <a:buFont typeface="Calibri" panose="020F0502020204030204" pitchFamily="34" charset="0"/>
              <a:buChar char="⁻"/>
            </a:pPr>
            <a:endParaRPr lang="en-US" dirty="0"/>
          </a:p>
          <a:p>
            <a:pPr marL="285750" lvl="0" indent="-285750" algn="just">
              <a:buFont typeface="Calibri" panose="020F0502020204030204" pitchFamily="34" charset="0"/>
              <a:buChar char="⁻"/>
            </a:pPr>
            <a:r>
              <a:rPr lang="en-IN" dirty="0"/>
              <a:t>Other members of the IAEC like Main Nominee, Link Nominee, Scientist from outside the Institute and Non Scientific Socially Aware Member will be nominated by CPCSEA on receipt of the above composition of IAEC for the establishment.</a:t>
            </a:r>
            <a:endParaRPr lang="en-US" dirty="0"/>
          </a:p>
        </p:txBody>
      </p:sp>
      <p:sp>
        <p:nvSpPr>
          <p:cNvPr id="6" name="Rectangle 5"/>
          <p:cNvSpPr/>
          <p:nvPr/>
        </p:nvSpPr>
        <p:spPr>
          <a:xfrm>
            <a:off x="0" y="2571744"/>
            <a:ext cx="9144000" cy="3416320"/>
          </a:xfrm>
          <a:prstGeom prst="rect">
            <a:avLst/>
          </a:prstGeom>
        </p:spPr>
        <p:txBody>
          <a:bodyPr wrap="square">
            <a:spAutoFit/>
          </a:bodyPr>
          <a:lstStyle/>
          <a:p>
            <a:r>
              <a:rPr lang="en-IN" b="1" dirty="0">
                <a:solidFill>
                  <a:srgbClr val="C00000"/>
                </a:solidFill>
              </a:rPr>
              <a:t>CPCSEA Requirements: </a:t>
            </a:r>
          </a:p>
          <a:p>
            <a:endParaRPr lang="en-US" dirty="0"/>
          </a:p>
          <a:p>
            <a:pPr marL="457200" lvl="0" indent="-457200">
              <a:buFont typeface="+mj-lt"/>
              <a:buAutoNum type="arabicPeriod"/>
            </a:pPr>
            <a:r>
              <a:rPr lang="en-IN" dirty="0"/>
              <a:t>For  online services of  Registration – Renewal – Reconstitution of IAEC;  Establishing and maintenance of  an animal house -  guidelines:</a:t>
            </a:r>
            <a:endParaRPr lang="en-US" dirty="0"/>
          </a:p>
          <a:p>
            <a:r>
              <a:rPr lang="en-IN" dirty="0"/>
              <a:t> </a:t>
            </a:r>
            <a:endParaRPr lang="en-US" dirty="0"/>
          </a:p>
          <a:p>
            <a:r>
              <a:rPr lang="en-IN" b="1" dirty="0"/>
              <a:t>        Visit the website - </a:t>
            </a:r>
            <a:r>
              <a:rPr lang="en-IN" b="1" u="sng" dirty="0">
                <a:hlinkClick r:id="rId3"/>
              </a:rPr>
              <a:t>http://cpcsea.nic.in</a:t>
            </a:r>
            <a:r>
              <a:rPr lang="en-IN" b="1" u="sng" dirty="0"/>
              <a:t>. </a:t>
            </a:r>
          </a:p>
          <a:p>
            <a:endParaRPr lang="en-IN" b="1" u="sng" dirty="0"/>
          </a:p>
          <a:p>
            <a:pPr algn="just"/>
            <a:r>
              <a:rPr lang="en-IN" dirty="0"/>
              <a:t>2. For any experimentation on small animals </a:t>
            </a:r>
            <a:r>
              <a:rPr lang="en-IN" b="1" u="sng" dirty="0"/>
              <a:t>IAEC approval is    </a:t>
            </a:r>
            <a:br>
              <a:rPr lang="en-IN" b="1" u="sng" dirty="0"/>
            </a:br>
            <a:r>
              <a:rPr lang="en-IN" b="1" dirty="0"/>
              <a:t>       </a:t>
            </a:r>
            <a:r>
              <a:rPr lang="en-IN" b="1" u="sng" dirty="0"/>
              <a:t>mandatory</a:t>
            </a:r>
            <a:r>
              <a:rPr lang="en-IN" b="1" dirty="0"/>
              <a:t>  </a:t>
            </a:r>
            <a:r>
              <a:rPr lang="en-IN" dirty="0"/>
              <a:t>IAEC approval/clearance of the research proposal </a:t>
            </a:r>
            <a:br>
              <a:rPr lang="en-IN" dirty="0"/>
            </a:br>
            <a:r>
              <a:rPr lang="en-IN" dirty="0"/>
              <a:t>       </a:t>
            </a:r>
            <a:r>
              <a:rPr lang="en-IN" b="1" dirty="0"/>
              <a:t>(</a:t>
            </a:r>
            <a:r>
              <a:rPr lang="en-IN" b="1" u="sng" dirty="0">
                <a:solidFill>
                  <a:srgbClr val="7030A0"/>
                </a:solidFill>
              </a:rPr>
              <a:t>letter/certificate on the IAEC letterhead  with the signatures of </a:t>
            </a:r>
            <a:br>
              <a:rPr lang="en-IN" b="1" u="sng" dirty="0">
                <a:solidFill>
                  <a:srgbClr val="7030A0"/>
                </a:solidFill>
              </a:rPr>
            </a:br>
            <a:r>
              <a:rPr lang="en-IN" b="1" dirty="0">
                <a:solidFill>
                  <a:srgbClr val="7030A0"/>
                </a:solidFill>
              </a:rPr>
              <a:t>       </a:t>
            </a:r>
            <a:r>
              <a:rPr lang="en-IN" b="1" u="sng" dirty="0">
                <a:solidFill>
                  <a:srgbClr val="7030A0"/>
                </a:solidFill>
              </a:rPr>
              <a:t>the chairman &amp; CPCSEA</a:t>
            </a:r>
            <a:r>
              <a:rPr lang="en-US" b="1" dirty="0">
                <a:solidFill>
                  <a:srgbClr val="7030A0"/>
                </a:solidFill>
              </a:rPr>
              <a:t> </a:t>
            </a:r>
            <a:r>
              <a:rPr lang="en-IN" b="1" u="sng" dirty="0">
                <a:solidFill>
                  <a:srgbClr val="7030A0"/>
                </a:solidFill>
              </a:rPr>
              <a:t>nominee  and stating the period of its </a:t>
            </a:r>
            <a:br>
              <a:rPr lang="en-IN" b="1" u="sng" dirty="0">
                <a:solidFill>
                  <a:srgbClr val="7030A0"/>
                </a:solidFill>
              </a:rPr>
            </a:br>
            <a:r>
              <a:rPr lang="en-IN" b="1" dirty="0">
                <a:solidFill>
                  <a:srgbClr val="7030A0"/>
                </a:solidFill>
              </a:rPr>
              <a:t>       </a:t>
            </a:r>
            <a:r>
              <a:rPr lang="en-IN" b="1" u="sng" dirty="0">
                <a:solidFill>
                  <a:srgbClr val="7030A0"/>
                </a:solidFill>
              </a:rPr>
              <a:t>validity )</a:t>
            </a:r>
            <a:r>
              <a:rPr lang="en-IN" b="1" dirty="0">
                <a:solidFill>
                  <a:srgbClr val="7030A0"/>
                </a:solidFill>
              </a:rPr>
              <a:t> is compulsory.</a:t>
            </a:r>
            <a:endParaRPr lang="en-US" b="1" dirty="0">
              <a:solidFill>
                <a:srgbClr val="7030A0"/>
              </a:solidFill>
            </a:endParaRPr>
          </a:p>
        </p:txBody>
      </p:sp>
    </p:spTree>
    <p:extLst>
      <p:ext uri="{BB962C8B-B14F-4D97-AF65-F5344CB8AC3E}">
        <p14:creationId xmlns:p14="http://schemas.microsoft.com/office/powerpoint/2010/main" val="899969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500042"/>
            <a:ext cx="6627520" cy="5139869"/>
          </a:xfrm>
          <a:prstGeom prst="rect">
            <a:avLst/>
          </a:prstGeom>
        </p:spPr>
        <p:txBody>
          <a:bodyPr wrap="square">
            <a:spAutoFit/>
          </a:bodyPr>
          <a:lstStyle/>
          <a:p>
            <a:endParaRPr lang="en-IN" sz="3600" b="1" dirty="0">
              <a:solidFill>
                <a:srgbClr val="0000FF"/>
              </a:solidFill>
            </a:endParaRPr>
          </a:p>
          <a:p>
            <a:endParaRPr lang="en-US" sz="3600" b="1" dirty="0">
              <a:solidFill>
                <a:srgbClr val="0000FF"/>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endParaRPr lang="en-US" sz="1600" b="1" dirty="0">
              <a:solidFill>
                <a:srgbClr val="C00000"/>
              </a:solidFill>
            </a:endParaRPr>
          </a:p>
          <a:p>
            <a:pPr algn="r"/>
            <a:endParaRPr lang="en-US" sz="1600" b="1" dirty="0">
              <a:solidFill>
                <a:srgbClr val="C0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5" name="Rectangle 4"/>
          <p:cNvSpPr/>
          <p:nvPr/>
        </p:nvSpPr>
        <p:spPr>
          <a:xfrm>
            <a:off x="0" y="2643182"/>
            <a:ext cx="9500465" cy="646331"/>
          </a:xfrm>
          <a:prstGeom prst="rect">
            <a:avLst/>
          </a:prstGeom>
        </p:spPr>
        <p:txBody>
          <a:bodyPr wrap="square">
            <a:spAutoFit/>
          </a:bodyPr>
          <a:lstStyle/>
          <a:p>
            <a:pPr algn="ctr"/>
            <a:r>
              <a:rPr lang="en-IN" sz="3600" b="1" dirty="0">
                <a:solidFill>
                  <a:schemeClr val="accent2"/>
                </a:solidFill>
              </a:rPr>
              <a:t>Thank you for your kind attention</a:t>
            </a:r>
          </a:p>
        </p:txBody>
      </p:sp>
      <p:pic>
        <p:nvPicPr>
          <p:cNvPr id="1026" name="Picture 2" descr="C:\Users\Happy\Desktop\Thank-You-1.jpg"/>
          <p:cNvPicPr>
            <a:picLocks noChangeAspect="1" noChangeArrowheads="1"/>
          </p:cNvPicPr>
          <p:nvPr/>
        </p:nvPicPr>
        <p:blipFill>
          <a:blip r:embed="rId3"/>
          <a:srcRect/>
          <a:stretch>
            <a:fillRect/>
          </a:stretch>
        </p:blipFill>
        <p:spPr bwMode="auto">
          <a:xfrm>
            <a:off x="714375" y="1285875"/>
            <a:ext cx="7715250" cy="4286250"/>
          </a:xfrm>
          <a:prstGeom prst="rect">
            <a:avLst/>
          </a:prstGeom>
          <a:noFill/>
        </p:spPr>
      </p:pic>
      <p:sp>
        <p:nvSpPr>
          <p:cNvPr id="8" name="Date Placeholder 7"/>
          <p:cNvSpPr>
            <a:spLocks noGrp="1"/>
          </p:cNvSpPr>
          <p:nvPr>
            <p:ph type="dt" sz="half" idx="10"/>
          </p:nvPr>
        </p:nvSpPr>
        <p:spPr/>
        <p:txBody>
          <a:bodyPr/>
          <a:lstStyle/>
          <a:p>
            <a:fld id="{B13C9C22-56C2-42CE-9512-8744C078267E}" type="datetime1">
              <a:rPr lang="en-US" smtClean="0"/>
              <a:pPr/>
              <a:t>3/28/2020</a:t>
            </a:fld>
            <a:endParaRPr lang="en-US"/>
          </a:p>
        </p:txBody>
      </p:sp>
    </p:spTree>
    <p:extLst>
      <p:ext uri="{BB962C8B-B14F-4D97-AF65-F5344CB8AC3E}">
        <p14:creationId xmlns:p14="http://schemas.microsoft.com/office/powerpoint/2010/main" val="1442533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740307"/>
          </a:xfrm>
          <a:prstGeom prst="rect">
            <a:avLst/>
          </a:prstGeom>
          <a:noFill/>
        </p:spPr>
        <p:txBody>
          <a:bodyPr wrap="square" rtlCol="0">
            <a:spAutoFit/>
          </a:bodyPr>
          <a:lstStyle/>
          <a:p>
            <a:endParaRPr lang="en-IN" sz="2400" b="1" u="sng" dirty="0">
              <a:solidFill>
                <a:srgbClr val="C00000"/>
              </a:solidFill>
            </a:endParaRPr>
          </a:p>
          <a:p>
            <a:endParaRPr lang="en-IN" sz="2400" b="1" u="sng" dirty="0">
              <a:solidFill>
                <a:srgbClr val="C00000"/>
              </a:solidFill>
            </a:endParaRPr>
          </a:p>
          <a:p>
            <a:endParaRPr lang="en-IN" sz="2400" b="1" u="sng" dirty="0">
              <a:solidFill>
                <a:srgbClr val="C00000"/>
              </a:solidFill>
            </a:endParaRPr>
          </a:p>
          <a:p>
            <a:endParaRPr lang="en-IN" sz="2400" b="1" u="sng" dirty="0">
              <a:solidFill>
                <a:srgbClr val="C00000"/>
              </a:solidFill>
            </a:endParaRPr>
          </a:p>
          <a:p>
            <a:endParaRPr lang="en-IN" sz="2400" b="1" u="sng" dirty="0">
              <a:solidFill>
                <a:srgbClr val="C00000"/>
              </a:solidFill>
            </a:endParaRPr>
          </a:p>
          <a:p>
            <a:endParaRPr lang="en-IN" sz="2400" b="1" u="sng" dirty="0">
              <a:solidFill>
                <a:srgbClr val="C00000"/>
              </a:solidFill>
            </a:endParaRPr>
          </a:p>
          <a:p>
            <a:endParaRPr lang="en-IN" sz="2400" b="1" u="sng" dirty="0">
              <a:solidFill>
                <a:srgbClr val="C00000"/>
              </a:solidFill>
            </a:endParaRPr>
          </a:p>
          <a:p>
            <a:endParaRPr lang="en-IN" sz="2400" b="1" u="sng" dirty="0">
              <a:solidFill>
                <a:srgbClr val="C00000"/>
              </a:solidFill>
            </a:endParaRPr>
          </a:p>
          <a:p>
            <a:endParaRPr lang="en-IN" b="1" u="sng" dirty="0">
              <a:solidFill>
                <a:srgbClr val="C00000"/>
              </a:solidFill>
            </a:endParaRPr>
          </a:p>
          <a:p>
            <a:r>
              <a:rPr lang="en-IN" b="1" u="sng" dirty="0">
                <a:solidFill>
                  <a:srgbClr val="C00000"/>
                </a:solidFill>
              </a:rPr>
              <a:t>Four cardinal principles of ethical research</a:t>
            </a:r>
            <a:endParaRPr lang="en-US" dirty="0">
              <a:solidFill>
                <a:srgbClr val="C00000"/>
              </a:solidFill>
            </a:endParaRPr>
          </a:p>
          <a:p>
            <a:pPr marL="342900" lvl="0" indent="-342900">
              <a:buFont typeface="+mj-lt"/>
              <a:buAutoNum type="arabicPeriod"/>
            </a:pPr>
            <a:r>
              <a:rPr lang="en-IN" sz="2000" b="1" dirty="0"/>
              <a:t>Autonomy :</a:t>
            </a:r>
            <a:r>
              <a:rPr lang="en-IN" sz="2000" dirty="0"/>
              <a:t>                   Respect for persons [to subjects] </a:t>
            </a:r>
            <a:endParaRPr lang="en-US" sz="2000" dirty="0"/>
          </a:p>
          <a:p>
            <a:pPr marL="342900" lvl="0" indent="-342900">
              <a:buFont typeface="+mj-lt"/>
              <a:buAutoNum type="arabicPeriod"/>
            </a:pPr>
            <a:r>
              <a:rPr lang="en-IN" sz="2000" b="1" dirty="0"/>
              <a:t>Beneficence :</a:t>
            </a:r>
            <a:r>
              <a:rPr lang="en-IN" sz="2000" dirty="0"/>
              <a:t>                Maximize the benefits [to subjects]  </a:t>
            </a:r>
            <a:endParaRPr lang="en-US" sz="2000" dirty="0"/>
          </a:p>
          <a:p>
            <a:pPr marL="342900" lvl="0" indent="-342900">
              <a:buFont typeface="+mj-lt"/>
              <a:buAutoNum type="arabicPeriod"/>
            </a:pPr>
            <a:r>
              <a:rPr lang="en-IN" sz="2000" b="1" dirty="0"/>
              <a:t>Non-malfeasance :</a:t>
            </a:r>
            <a:r>
              <a:rPr lang="en-IN" sz="2000" dirty="0"/>
              <a:t>      Avoid harm  [to subjects] </a:t>
            </a:r>
            <a:endParaRPr lang="en-US" sz="2000" dirty="0"/>
          </a:p>
          <a:p>
            <a:pPr marL="342900" lvl="0" indent="-342900">
              <a:buFont typeface="+mj-lt"/>
              <a:buAutoNum type="arabicPeriod"/>
            </a:pPr>
            <a:r>
              <a:rPr lang="en-IN" sz="2000" b="1" dirty="0"/>
              <a:t>Justice :</a:t>
            </a:r>
            <a:r>
              <a:rPr lang="en-IN" sz="2000" dirty="0"/>
              <a:t>                          Fairness in selection [of subjects]  </a:t>
            </a:r>
            <a:endParaRPr lang="en-US" sz="2000" dirty="0"/>
          </a:p>
          <a:p>
            <a:r>
              <a:rPr lang="en-US" sz="2000" dirty="0">
                <a:solidFill>
                  <a:srgbClr val="FF0000"/>
                </a:solidFill>
              </a:rPr>
              <a:t> </a:t>
            </a:r>
            <a:r>
              <a:rPr lang="en-GB" b="1" u="sng" dirty="0">
                <a:solidFill>
                  <a:srgbClr val="C00000"/>
                </a:solidFill>
              </a:rPr>
              <a:t>Four pillars of  ethical research</a:t>
            </a:r>
            <a:r>
              <a:rPr lang="en-GB" sz="2400" b="1" u="sng" dirty="0">
                <a:solidFill>
                  <a:srgbClr val="C00000"/>
                </a:solidFill>
              </a:rPr>
              <a:t> </a:t>
            </a:r>
            <a:endParaRPr lang="en-US" sz="2000" dirty="0"/>
          </a:p>
          <a:p>
            <a:pPr marL="342900" lvl="0" indent="-342900">
              <a:buFont typeface="+mj-lt"/>
              <a:buAutoNum type="arabicPeriod"/>
            </a:pPr>
            <a:r>
              <a:rPr lang="en-GB" sz="2000" b="1" dirty="0"/>
              <a:t>Principal Investigator</a:t>
            </a:r>
            <a:endParaRPr lang="en-US" sz="2000" dirty="0"/>
          </a:p>
          <a:p>
            <a:pPr marL="342900" lvl="0" indent="-342900"/>
            <a:r>
              <a:rPr lang="en-GB" sz="2000" b="1" dirty="0"/>
              <a:t>2.   Ethics committee ( internal regulator )</a:t>
            </a:r>
            <a:endParaRPr lang="en-US" sz="2000" dirty="0"/>
          </a:p>
          <a:p>
            <a:pPr marL="342900" lvl="0" indent="-342900"/>
            <a:r>
              <a:rPr lang="en-GB" sz="2000" b="1" dirty="0"/>
              <a:t>3.   Institution </a:t>
            </a:r>
            <a:endParaRPr lang="en-US" sz="2000" b="1" dirty="0"/>
          </a:p>
          <a:p>
            <a:pPr marL="342900" lvl="0" indent="-342900"/>
            <a:r>
              <a:rPr lang="en-US" sz="2000" b="1" dirty="0"/>
              <a:t>4.   </a:t>
            </a:r>
            <a:r>
              <a:rPr lang="en-GB" sz="2000" b="1" dirty="0"/>
              <a:t>Regulator/Controller ( DCGI or DHR -external regulator ) </a:t>
            </a:r>
            <a:endParaRPr lang="en-US" sz="2000" dirty="0"/>
          </a:p>
          <a:p>
            <a:r>
              <a:rPr lang="en-GB" sz="2000" dirty="0"/>
              <a:t> </a:t>
            </a:r>
            <a:endParaRPr lang="en-US" sz="20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Rectangle 5"/>
          <p:cNvSpPr/>
          <p:nvPr/>
        </p:nvSpPr>
        <p:spPr>
          <a:xfrm>
            <a:off x="0" y="1714488"/>
            <a:ext cx="9144000" cy="1477328"/>
          </a:xfrm>
          <a:prstGeom prst="rect">
            <a:avLst/>
          </a:prstGeom>
        </p:spPr>
        <p:txBody>
          <a:bodyPr wrap="square">
            <a:spAutoFit/>
          </a:bodyPr>
          <a:lstStyle/>
          <a:p>
            <a:pPr lvl="0" algn="just"/>
            <a:endParaRPr lang="en-US" b="1" u="sng" dirty="0">
              <a:solidFill>
                <a:srgbClr val="C00000"/>
              </a:solidFill>
            </a:endParaRPr>
          </a:p>
          <a:p>
            <a:pPr lvl="0" algn="just"/>
            <a:r>
              <a:rPr lang="en-US" b="1" u="sng" dirty="0">
                <a:solidFill>
                  <a:srgbClr val="C00000"/>
                </a:solidFill>
              </a:rPr>
              <a:t>Ethics :</a:t>
            </a:r>
            <a:r>
              <a:rPr lang="en-US" b="1" dirty="0">
                <a:solidFill>
                  <a:srgbClr val="C00000"/>
                </a:solidFill>
              </a:rPr>
              <a:t> </a:t>
            </a:r>
          </a:p>
          <a:p>
            <a:pPr lvl="0" algn="just"/>
            <a:r>
              <a:rPr lang="en-US" dirty="0"/>
              <a:t>i.</a:t>
            </a:r>
            <a:r>
              <a:rPr lang="en-IN" dirty="0"/>
              <a:t>Ethics or moral philosophy is a branch of philosophy that involves systematizing, defending, and recommending concepts of right and wrong conduct. </a:t>
            </a:r>
          </a:p>
          <a:p>
            <a:pPr lvl="0" algn="just"/>
            <a:r>
              <a:rPr lang="en-IN" dirty="0"/>
              <a:t>ii. Moral principles that govern a person's behaviour or the conducting of an activity. </a:t>
            </a:r>
            <a:endParaRPr lang="en-IN" u="sng" dirty="0">
              <a:solidFill>
                <a:srgbClr val="C00000"/>
              </a:solidFill>
            </a:endParaRPr>
          </a:p>
        </p:txBody>
      </p:sp>
      <p:sp>
        <p:nvSpPr>
          <p:cNvPr id="7" name="TextBox 6"/>
          <p:cNvSpPr txBox="1"/>
          <p:nvPr/>
        </p:nvSpPr>
        <p:spPr>
          <a:xfrm>
            <a:off x="0" y="1"/>
            <a:ext cx="9144000" cy="2015936"/>
          </a:xfrm>
          <a:prstGeom prst="rect">
            <a:avLst/>
          </a:prstGeom>
          <a:noFill/>
        </p:spPr>
        <p:txBody>
          <a:bodyPr wrap="square" rtlCol="0">
            <a:spAutoFit/>
          </a:bodyPr>
          <a:lstStyle/>
          <a:p>
            <a:pPr algn="ctr"/>
            <a:r>
              <a:rPr lang="en-US" sz="2400" b="1" dirty="0">
                <a:solidFill>
                  <a:srgbClr val="C00000"/>
                </a:solidFill>
              </a:rPr>
              <a:t>Health / Medical Research</a:t>
            </a:r>
          </a:p>
          <a:p>
            <a:r>
              <a:rPr lang="en-US" sz="2000" dirty="0">
                <a:solidFill>
                  <a:srgbClr val="C00000"/>
                </a:solidFill>
              </a:rPr>
              <a:t>Broadly categorized as follows -</a:t>
            </a:r>
          </a:p>
          <a:p>
            <a:pPr>
              <a:lnSpc>
                <a:spcPct val="150000"/>
              </a:lnSpc>
              <a:buFont typeface="Arial" pitchFamily="34" charset="0"/>
              <a:buChar char="•"/>
            </a:pPr>
            <a:r>
              <a:rPr lang="en-US" b="1" dirty="0"/>
              <a:t>Clinical Research </a:t>
            </a:r>
            <a:r>
              <a:rPr lang="en-US" dirty="0"/>
              <a:t>– Hospital settings </a:t>
            </a:r>
          </a:p>
          <a:p>
            <a:pPr>
              <a:lnSpc>
                <a:spcPct val="150000"/>
              </a:lnSpc>
              <a:buFont typeface="Arial" pitchFamily="34" charset="0"/>
              <a:buChar char="•"/>
            </a:pPr>
            <a:r>
              <a:rPr lang="en-US" b="1" dirty="0"/>
              <a:t>Public Health Research </a:t>
            </a:r>
            <a:r>
              <a:rPr lang="en-US" dirty="0"/>
              <a:t>– Community /Population settings </a:t>
            </a:r>
          </a:p>
          <a:p>
            <a:pPr>
              <a:lnSpc>
                <a:spcPct val="150000"/>
              </a:lnSpc>
              <a:buFont typeface="Arial" pitchFamily="34" charset="0"/>
              <a:buChar char="•"/>
            </a:pPr>
            <a:r>
              <a:rPr lang="en-US" b="1" dirty="0"/>
              <a:t>Animal Research </a:t>
            </a:r>
            <a:r>
              <a:rPr lang="en-US" dirty="0"/>
              <a:t>– Laboratories </a:t>
            </a:r>
            <a:endParaRPr lang="en-IN" dirty="0"/>
          </a:p>
        </p:txBody>
      </p:sp>
      <p:sp>
        <p:nvSpPr>
          <p:cNvPr id="9" name="Date Placeholder 8"/>
          <p:cNvSpPr>
            <a:spLocks noGrp="1"/>
          </p:cNvSpPr>
          <p:nvPr>
            <p:ph type="dt" sz="half" idx="10"/>
          </p:nvPr>
        </p:nvSpPr>
        <p:spPr/>
        <p:txBody>
          <a:bodyPr/>
          <a:lstStyle/>
          <a:p>
            <a:fld id="{ADBC1C56-04EF-4098-87F5-82A62175AC6C}" type="datetime1">
              <a:rPr lang="en-US" smtClean="0"/>
              <a:pPr/>
              <a:t>3/28/2020</a:t>
            </a:fld>
            <a:endParaRPr lang="en-US"/>
          </a:p>
        </p:txBody>
      </p:sp>
    </p:spTree>
    <p:extLst>
      <p:ext uri="{BB962C8B-B14F-4D97-AF65-F5344CB8AC3E}">
        <p14:creationId xmlns:p14="http://schemas.microsoft.com/office/powerpoint/2010/main" val="3856338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
                                            <p:txEl>
                                              <p:pRg st="15" end="15"/>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
                                            <p:txEl>
                                              <p:pRg st="15" end="15"/>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
                                            <p:txEl>
                                              <p:pRg st="16" end="16"/>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4">
                                            <p:txEl>
                                              <p:pRg st="17" end="17"/>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4">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dirty="0"/>
          </a:p>
        </p:txBody>
      </p:sp>
      <p:sp>
        <p:nvSpPr>
          <p:cNvPr id="34817" name="Rectangle 1"/>
          <p:cNvSpPr>
            <a:spLocks noChangeArrowheads="1"/>
          </p:cNvSpPr>
          <p:nvPr/>
        </p:nvSpPr>
        <p:spPr bwMode="auto">
          <a:xfrm>
            <a:off x="0" y="1"/>
            <a:ext cx="91440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2400" b="1" i="0" u="none" strike="noStrike" cap="none" normalizeH="0" baseline="0" dirty="0">
                <a:ln>
                  <a:noFill/>
                </a:ln>
                <a:solidFill>
                  <a:srgbClr val="C00000"/>
                </a:solidFill>
                <a:effectLst/>
                <a:ea typeface="Calibri" pitchFamily="34" charset="0"/>
                <a:cs typeface="Times New Roman" pitchFamily="18" charset="0"/>
              </a:rPr>
              <a:t>GENERAL PRINCIPLES OF</a:t>
            </a:r>
            <a:r>
              <a:rPr lang="en-US" sz="2400" b="1" dirty="0">
                <a:solidFill>
                  <a:srgbClr val="C00000"/>
                </a:solidFill>
                <a:ea typeface="Calibri" pitchFamily="34" charset="0"/>
                <a:cs typeface="Times New Roman" pitchFamily="18" charset="0"/>
              </a:rPr>
              <a:t> ETHICS</a:t>
            </a:r>
            <a:r>
              <a:rPr kumimoji="0" lang="en-US" sz="2400" b="1" i="0" u="none" strike="noStrike" cap="none" normalizeH="0" baseline="0" dirty="0">
                <a:ln>
                  <a:noFill/>
                </a:ln>
                <a:solidFill>
                  <a:srgbClr val="C00000"/>
                </a:solidFill>
                <a:effectLst/>
                <a:ea typeface="Calibri" pitchFamily="34" charset="0"/>
                <a:cs typeface="Times New Roman" pitchFamily="18" charset="0"/>
              </a:rPr>
              <a:t>  OF HUMAN RESEARCH</a:t>
            </a:r>
            <a:endParaRPr kumimoji="0" lang="en-US" sz="2400" b="0" i="0" u="none" strike="noStrike" cap="none" normalizeH="0" baseline="0" dirty="0">
              <a:ln>
                <a:noFill/>
              </a:ln>
              <a:solidFill>
                <a:srgbClr val="C00000"/>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ESSENTIALITY </a:t>
            </a:r>
            <a:r>
              <a:rPr kumimoji="0" lang="en-US" sz="2000" b="1" i="0" u="none" strike="noStrike" cap="none" normalizeH="0" baseline="0" dirty="0">
                <a:ln>
                  <a:noFill/>
                </a:ln>
                <a:solidFill>
                  <a:schemeClr val="tx1"/>
                </a:solidFill>
                <a:effectLst/>
                <a:ea typeface="Calibri" pitchFamily="34" charset="0"/>
                <a:cs typeface="Times New Roman" pitchFamily="18" charset="0"/>
              </a:rPr>
              <a:t>– is this research on humans needed ?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VOLUNTARINESS –</a:t>
            </a:r>
            <a:r>
              <a:rPr kumimoji="0" lang="en-US" sz="2000" b="1" i="0" u="none" strike="noStrike" cap="none" normalizeH="0" baseline="0" dirty="0">
                <a:ln>
                  <a:noFill/>
                </a:ln>
                <a:solidFill>
                  <a:schemeClr val="tx1"/>
                </a:solidFill>
                <a:effectLst/>
                <a:ea typeface="Calibri" pitchFamily="34" charset="0"/>
                <a:cs typeface="Times New Roman" pitchFamily="18" charset="0"/>
              </a:rPr>
              <a:t> is participation of the subject voluntary ?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NON-EXPLOITATION</a:t>
            </a:r>
            <a:r>
              <a:rPr kumimoji="0" lang="en-US" sz="2000" b="1" i="0" u="none" strike="noStrike" cap="none" normalizeH="0" baseline="0" dirty="0">
                <a:ln>
                  <a:noFill/>
                </a:ln>
                <a:solidFill>
                  <a:schemeClr val="tx1"/>
                </a:solidFill>
                <a:effectLst/>
                <a:ea typeface="Calibri" pitchFamily="34" charset="0"/>
                <a:cs typeface="Times New Roman" pitchFamily="18" charset="0"/>
              </a:rPr>
              <a:t> – Not harmful to the subjects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SOCIAL RESPONSIBILITY </a:t>
            </a:r>
            <a:r>
              <a:rPr kumimoji="0" lang="en-US" sz="2000" b="1" i="0" u="none" strike="noStrike" cap="none" normalizeH="0" baseline="0" dirty="0">
                <a:ln>
                  <a:noFill/>
                </a:ln>
                <a:solidFill>
                  <a:schemeClr val="tx1"/>
                </a:solidFill>
                <a:effectLst/>
                <a:ea typeface="Calibri" pitchFamily="34" charset="0"/>
                <a:cs typeface="Times New Roman" pitchFamily="18" charset="0"/>
              </a:rPr>
              <a:t>– Social harmony is safeguarded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PRIVACY AND CONFIDENTIALITY </a:t>
            </a:r>
            <a:r>
              <a:rPr kumimoji="0" lang="en-US" sz="2000" b="1" i="0" u="none" strike="noStrike" cap="none" normalizeH="0" baseline="0" dirty="0">
                <a:ln>
                  <a:noFill/>
                </a:ln>
                <a:solidFill>
                  <a:schemeClr val="tx1"/>
                </a:solidFill>
                <a:effectLst/>
                <a:ea typeface="Calibri" pitchFamily="34" charset="0"/>
                <a:cs typeface="Times New Roman" pitchFamily="18" charset="0"/>
              </a:rPr>
              <a:t>– Identity kept secret / information access, use, </a:t>
            </a:r>
            <a:r>
              <a:rPr kumimoji="0" lang="en-US" sz="2000" b="1" i="0" u="none" strike="noStrike" cap="none" normalizeH="0" baseline="0" dirty="0">
                <a:ln>
                  <a:noFill/>
                </a:ln>
                <a:effectLst/>
                <a:ea typeface="Calibri" pitchFamily="34" charset="0"/>
                <a:cs typeface="Times New Roman" pitchFamily="18" charset="0"/>
              </a:rPr>
              <a:t>etc </a:t>
            </a:r>
            <a:endParaRPr kumimoji="0" lang="en-US" sz="2000" b="0" i="0" u="none" strike="noStrike" cap="none" normalizeH="0" baseline="0" dirty="0">
              <a:ln>
                <a:noFill/>
              </a:ln>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RISK MINIMINSATION </a:t>
            </a:r>
            <a:r>
              <a:rPr kumimoji="0" lang="en-US" sz="2000" b="1" i="0" u="none" strike="noStrike" cap="none" normalizeH="0" baseline="0" dirty="0">
                <a:ln>
                  <a:noFill/>
                </a:ln>
                <a:solidFill>
                  <a:schemeClr val="tx1"/>
                </a:solidFill>
                <a:effectLst/>
                <a:ea typeface="Calibri" pitchFamily="34" charset="0"/>
                <a:cs typeface="Times New Roman" pitchFamily="18" charset="0"/>
              </a:rPr>
              <a:t>– to subjects is ensued throughout the study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MAXIMIZATION OF THE BENEFIT </a:t>
            </a:r>
            <a:r>
              <a:rPr kumimoji="0" lang="en-US" sz="2000" b="1" i="0" u="none" strike="noStrike" cap="none" normalizeH="0" baseline="0" dirty="0">
                <a:ln>
                  <a:noFill/>
                </a:ln>
                <a:solidFill>
                  <a:schemeClr val="tx1"/>
                </a:solidFill>
                <a:effectLst/>
                <a:ea typeface="Calibri" pitchFamily="34" charset="0"/>
                <a:cs typeface="Times New Roman" pitchFamily="18" charset="0"/>
              </a:rPr>
              <a:t>– to subjects , society and science</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PROFESSIONAL COMPETENCE </a:t>
            </a:r>
            <a:r>
              <a:rPr kumimoji="0" lang="en-US" sz="2000" b="1" i="0" u="none" strike="noStrike" cap="none" normalizeH="0" baseline="0" dirty="0">
                <a:ln>
                  <a:noFill/>
                </a:ln>
                <a:solidFill>
                  <a:schemeClr val="tx1"/>
                </a:solidFill>
                <a:effectLst/>
                <a:ea typeface="Calibri" pitchFamily="34" charset="0"/>
                <a:cs typeface="Times New Roman" pitchFamily="18" charset="0"/>
              </a:rPr>
              <a:t>– PI / CO- PI / IEC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INSTITUTIONAL ARRANGEMENTS </a:t>
            </a:r>
            <a:r>
              <a:rPr kumimoji="0" lang="en-US" sz="2000" b="1" i="0" u="none" strike="noStrike" cap="none" normalizeH="0" baseline="0" dirty="0">
                <a:ln>
                  <a:noFill/>
                </a:ln>
                <a:solidFill>
                  <a:schemeClr val="tx1"/>
                </a:solidFill>
                <a:effectLst/>
                <a:ea typeface="Calibri" pitchFamily="34" charset="0"/>
                <a:cs typeface="Times New Roman" pitchFamily="18" charset="0"/>
              </a:rPr>
              <a:t>– FACILITIES, PATIENT CHARTER, ETC.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TRANSPARENCY AND ACCOUNTABILITY </a:t>
            </a:r>
            <a:r>
              <a:rPr kumimoji="0" lang="en-US" sz="2000" b="1" i="0" u="none" strike="noStrike" cap="none" normalizeH="0" baseline="0" dirty="0">
                <a:ln>
                  <a:noFill/>
                </a:ln>
                <a:solidFill>
                  <a:schemeClr val="tx1"/>
                </a:solidFill>
                <a:effectLst/>
                <a:ea typeface="Calibri" pitchFamily="34" charset="0"/>
                <a:cs typeface="Times New Roman" pitchFamily="18" charset="0"/>
              </a:rPr>
              <a:t>– COI OF IEC, PI ,  information on websites, </a:t>
            </a:r>
            <a:r>
              <a:rPr kumimoji="0" lang="en-US" sz="2000" b="1" i="0" u="none" strike="noStrike" cap="none" normalizeH="0" baseline="0" dirty="0">
                <a:ln>
                  <a:noFill/>
                </a:ln>
                <a:effectLst/>
                <a:ea typeface="Calibri" pitchFamily="34" charset="0"/>
                <a:cs typeface="Times New Roman" pitchFamily="18" charset="0"/>
              </a:rPr>
              <a:t>CTRI</a:t>
            </a:r>
            <a:r>
              <a:rPr kumimoji="0" lang="en-US" sz="2000" b="1" i="0" u="none" strike="noStrike" cap="none" normalizeH="0" baseline="0" dirty="0">
                <a:ln>
                  <a:noFill/>
                </a:ln>
                <a:solidFill>
                  <a:schemeClr val="tx1"/>
                </a:solidFill>
                <a:effectLst/>
                <a:ea typeface="Calibri" pitchFamily="34" charset="0"/>
                <a:cs typeface="Times New Roman" pitchFamily="18" charset="0"/>
              </a:rPr>
              <a:t>,  record storage, archival, retrieval, etc.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TOTALITY OF RESPONSIBILITY </a:t>
            </a:r>
            <a:r>
              <a:rPr kumimoji="0" lang="en-US" sz="2000" b="1" i="0" u="none" strike="noStrike" cap="none" normalizeH="0" baseline="0" dirty="0">
                <a:ln>
                  <a:noFill/>
                </a:ln>
                <a:solidFill>
                  <a:schemeClr val="tx1"/>
                </a:solidFill>
                <a:effectLst/>
                <a:ea typeface="Calibri" pitchFamily="34" charset="0"/>
                <a:cs typeface="Times New Roman" pitchFamily="18" charset="0"/>
              </a:rPr>
              <a:t>– of all stake holders through law , etc. </a:t>
            </a:r>
            <a:endParaRPr kumimoji="0" lang="en-US" sz="2000" b="0" i="0" u="none" strike="noStrike" cap="none" normalizeH="0" baseline="0" dirty="0">
              <a:ln>
                <a:noFill/>
              </a:ln>
              <a:solidFill>
                <a:schemeClr val="tx1"/>
              </a:solidFill>
              <a:effectLst/>
              <a:cs typeface="Arial" pitchFamily="34"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en-US" sz="2000" b="1" i="0" u="none" strike="noStrike" cap="none" normalizeH="0" baseline="0" dirty="0">
                <a:ln>
                  <a:noFill/>
                </a:ln>
                <a:solidFill>
                  <a:srgbClr val="0000FF"/>
                </a:solidFill>
                <a:effectLst/>
                <a:ea typeface="Calibri" pitchFamily="34" charset="0"/>
                <a:cs typeface="Times New Roman" pitchFamily="18" charset="0"/>
              </a:rPr>
              <a:t>ENVIRONMENTAL PROTECTION </a:t>
            </a:r>
            <a:r>
              <a:rPr kumimoji="0" lang="en-US" sz="2000" b="1" i="0" u="none" strike="noStrike" cap="none" normalizeH="0" baseline="0" dirty="0">
                <a:ln>
                  <a:noFill/>
                </a:ln>
                <a:solidFill>
                  <a:schemeClr val="tx1"/>
                </a:solidFill>
                <a:effectLst/>
                <a:ea typeface="Calibri" pitchFamily="34" charset="0"/>
                <a:cs typeface="Times New Roman" pitchFamily="18" charset="0"/>
              </a:rPr>
              <a:t>– by PI , IEC, etc. </a:t>
            </a:r>
            <a:endParaRPr kumimoji="0" lang="en-US" sz="2000" b="0" i="0" u="none" strike="noStrike" cap="none" normalizeH="0" baseline="0" dirty="0">
              <a:ln>
                <a:noFill/>
              </a:ln>
              <a:solidFill>
                <a:schemeClr val="tx1"/>
              </a:solidFill>
              <a:effectLst/>
              <a:cs typeface="Arial" pitchFamily="34" charset="0"/>
            </a:endParaRPr>
          </a:p>
        </p:txBody>
      </p:sp>
      <p:sp>
        <p:nvSpPr>
          <p:cNvPr id="6" name="Date Placeholder 5"/>
          <p:cNvSpPr>
            <a:spLocks noGrp="1"/>
          </p:cNvSpPr>
          <p:nvPr>
            <p:ph type="dt" sz="half" idx="10"/>
          </p:nvPr>
        </p:nvSpPr>
        <p:spPr/>
        <p:txBody>
          <a:bodyPr/>
          <a:lstStyle/>
          <a:p>
            <a:fld id="{9E4DA0BF-D433-43E0-9C32-53F2106BA0F8}" type="datetime1">
              <a:rPr lang="en-US" smtClean="0"/>
              <a:pPr/>
              <a:t>3/28/2020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1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1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1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481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17">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4817">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4817">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4817">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481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57166"/>
            <a:ext cx="8839200" cy="6432530"/>
          </a:xfrm>
          <a:prstGeom prst="rect">
            <a:avLst/>
          </a:prstGeom>
        </p:spPr>
        <p:txBody>
          <a:bodyPr wrap="square">
            <a:spAutoFit/>
          </a:bodyPr>
          <a:lstStyle/>
          <a:p>
            <a:pPr lvl="0" algn="just"/>
            <a:r>
              <a:rPr lang="en-IN" sz="2400" b="1" dirty="0">
                <a:solidFill>
                  <a:srgbClr val="C00000"/>
                </a:solidFill>
              </a:rPr>
              <a:t>I.  </a:t>
            </a:r>
            <a:r>
              <a:rPr lang="en-IN" sz="2800" b="1" u="sng" dirty="0">
                <a:solidFill>
                  <a:srgbClr val="C00000"/>
                </a:solidFill>
              </a:rPr>
              <a:t>Clinical Research [ clinical trials ] : </a:t>
            </a:r>
          </a:p>
          <a:p>
            <a:pPr algn="just"/>
            <a:r>
              <a:rPr lang="en-IN" sz="2400" b="1" dirty="0">
                <a:solidFill>
                  <a:srgbClr val="C00000"/>
                </a:solidFill>
              </a:rPr>
              <a:t>Clinical research</a:t>
            </a:r>
            <a:r>
              <a:rPr lang="en-IN" sz="2400" dirty="0">
                <a:solidFill>
                  <a:srgbClr val="C00000"/>
                </a:solidFill>
              </a:rPr>
              <a:t> </a:t>
            </a:r>
            <a:r>
              <a:rPr lang="en-IN" sz="2400" dirty="0"/>
              <a:t>is a branch of </a:t>
            </a:r>
            <a:r>
              <a:rPr lang="en-IN" sz="2400" dirty="0">
                <a:hlinkClick r:id="rId3" tooltip="Healthcare science"/>
              </a:rPr>
              <a:t>medical  science</a:t>
            </a:r>
            <a:r>
              <a:rPr lang="en-IN" sz="2400" dirty="0"/>
              <a:t> that determines the safety and effectiveness (</a:t>
            </a:r>
            <a:r>
              <a:rPr lang="en-IN" sz="2400" dirty="0">
                <a:hlinkClick r:id="rId4" tooltip="Efficacy"/>
              </a:rPr>
              <a:t>efficacy</a:t>
            </a:r>
            <a:r>
              <a:rPr lang="en-IN" sz="2400" dirty="0"/>
              <a:t>) of </a:t>
            </a:r>
            <a:r>
              <a:rPr lang="en-IN" sz="2400" dirty="0">
                <a:hlinkClick r:id="rId5" tooltip="Medications"/>
              </a:rPr>
              <a:t>medications</a:t>
            </a:r>
            <a:r>
              <a:rPr lang="en-IN" sz="2400" dirty="0"/>
              <a:t>, </a:t>
            </a:r>
            <a:r>
              <a:rPr lang="en-IN" sz="2400" dirty="0">
                <a:hlinkClick r:id="rId6" tooltip="Medical device"/>
              </a:rPr>
              <a:t>devices</a:t>
            </a:r>
            <a:r>
              <a:rPr lang="en-IN" sz="2400" dirty="0"/>
              <a:t>, </a:t>
            </a:r>
            <a:r>
              <a:rPr lang="en-IN" sz="2400" dirty="0">
                <a:hlinkClick r:id="rId7" tooltip="Diagnostics"/>
              </a:rPr>
              <a:t>diagnostic products</a:t>
            </a:r>
            <a:r>
              <a:rPr lang="en-IN" sz="2400" dirty="0"/>
              <a:t> and </a:t>
            </a:r>
            <a:r>
              <a:rPr lang="en-IN" sz="2400" dirty="0">
                <a:hlinkClick r:id="rId8" tooltip="Medical treatment"/>
              </a:rPr>
              <a:t>treatment regimens</a:t>
            </a:r>
            <a:r>
              <a:rPr lang="en-IN" sz="2400" dirty="0"/>
              <a:t> intended for human use. These may be used for prevention, treatment, diagnosis or for relieving symptoms of a disease.</a:t>
            </a:r>
          </a:p>
          <a:p>
            <a:pPr algn="just"/>
            <a:endParaRPr lang="en-IN" sz="2400" dirty="0"/>
          </a:p>
          <a:p>
            <a:pPr algn="just"/>
            <a:r>
              <a:rPr lang="en-IN" sz="2400" b="1" u="sng" dirty="0"/>
              <a:t>Institutional ethics committee [IEC] : </a:t>
            </a:r>
          </a:p>
          <a:p>
            <a:pPr algn="just"/>
            <a:endParaRPr lang="en-IN" sz="2400" b="1" u="sng" dirty="0"/>
          </a:p>
          <a:p>
            <a:pPr marL="457200" lvl="0" indent="-457200" algn="just">
              <a:buFont typeface="+mj-lt"/>
              <a:buAutoNum type="alphaLcParenR"/>
            </a:pPr>
            <a:r>
              <a:rPr lang="en-IN" sz="2400" dirty="0"/>
              <a:t>     Shall protect the rights ,   safety  and well being of the study</a:t>
            </a:r>
          </a:p>
          <a:p>
            <a:pPr marL="457200" lvl="0" indent="-457200" algn="just"/>
            <a:r>
              <a:rPr lang="en-US" sz="2400" dirty="0"/>
              <a:t>            </a:t>
            </a:r>
            <a:r>
              <a:rPr lang="en-IN" sz="2400" dirty="0"/>
              <a:t>participants /subjects.</a:t>
            </a:r>
          </a:p>
          <a:p>
            <a:pPr marL="457200" lvl="0" indent="-457200" algn="just"/>
            <a:endParaRPr lang="en-US" sz="2400" dirty="0"/>
          </a:p>
          <a:p>
            <a:pPr marL="457200" lvl="0" indent="-457200" algn="just"/>
            <a:r>
              <a:rPr lang="en-IN" sz="2400" dirty="0"/>
              <a:t>b)   Shall ensure that universal ethical values and international </a:t>
            </a:r>
            <a:br>
              <a:rPr lang="en-IN" sz="2400" dirty="0"/>
            </a:br>
            <a:r>
              <a:rPr lang="en-IN" sz="2400" dirty="0"/>
              <a:t>     scientific standards are maintained.</a:t>
            </a:r>
          </a:p>
          <a:p>
            <a:pPr marL="457200" lvl="0" indent="-457200" algn="just"/>
            <a:endParaRPr lang="en-US" sz="2400" dirty="0"/>
          </a:p>
          <a:p>
            <a:pPr marL="457200" lvl="0" indent="-457200" algn="just"/>
            <a:r>
              <a:rPr lang="en-US" sz="2400" dirty="0"/>
              <a:t>c)     </a:t>
            </a:r>
            <a:r>
              <a:rPr lang="en-IN" sz="2400" dirty="0"/>
              <a:t>Shall assist in the  development  and education of a research </a:t>
            </a:r>
            <a:br>
              <a:rPr lang="en-IN" sz="2400" dirty="0"/>
            </a:br>
            <a:r>
              <a:rPr lang="en-IN" sz="2400" dirty="0"/>
              <a:t>     community responsive to local health care requirements.</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
        <p:nvSpPr>
          <p:cNvPr id="6" name="Date Placeholder 5"/>
          <p:cNvSpPr>
            <a:spLocks noGrp="1"/>
          </p:cNvSpPr>
          <p:nvPr>
            <p:ph type="dt" sz="half" idx="10"/>
          </p:nvPr>
        </p:nvSpPr>
        <p:spPr/>
        <p:txBody>
          <a:bodyPr/>
          <a:lstStyle/>
          <a:p>
            <a:fld id="{B22B6AFD-9C2F-48FA-94EC-850EEE62192D}" type="datetime1">
              <a:rPr lang="en-US" smtClean="0"/>
              <a:pPr/>
              <a:t>3/28/2020</a:t>
            </a:fld>
            <a:endParaRPr lang="en-US"/>
          </a:p>
        </p:txBody>
      </p:sp>
    </p:spTree>
    <p:extLst>
      <p:ext uri="{BB962C8B-B14F-4D97-AF65-F5344CB8AC3E}">
        <p14:creationId xmlns:p14="http://schemas.microsoft.com/office/powerpoint/2010/main" val="359544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91600" cy="6924973"/>
          </a:xfrm>
          <a:prstGeom prst="rect">
            <a:avLst/>
          </a:prstGeom>
        </p:spPr>
        <p:txBody>
          <a:bodyPr wrap="square">
            <a:spAutoFit/>
          </a:bodyPr>
          <a:lstStyle/>
          <a:p>
            <a:pPr algn="just"/>
            <a:r>
              <a:rPr lang="en-IN" sz="2000" b="1" dirty="0">
                <a:solidFill>
                  <a:srgbClr val="C00000"/>
                </a:solidFill>
              </a:rPr>
              <a:t>II. </a:t>
            </a:r>
            <a:r>
              <a:rPr lang="en-IN" sz="2400" b="1" u="sng" dirty="0">
                <a:solidFill>
                  <a:srgbClr val="C00000"/>
                </a:solidFill>
              </a:rPr>
              <a:t>Composition of  institutional ethics committee [IEC] : </a:t>
            </a:r>
          </a:p>
          <a:p>
            <a:pPr algn="just"/>
            <a:r>
              <a:rPr lang="en-US" sz="2000" dirty="0"/>
              <a:t>     [ 7-15 members ]  [ Quorum is 5 * or 7 members* depending on type of IEC  ]</a:t>
            </a:r>
          </a:p>
          <a:p>
            <a:r>
              <a:rPr lang="en-IN" sz="2000" dirty="0"/>
              <a:t>    </a:t>
            </a:r>
          </a:p>
          <a:p>
            <a:r>
              <a:rPr lang="en-IN" sz="2000" dirty="0"/>
              <a:t>    1. Chairperson ( external / non-affiliate person )</a:t>
            </a:r>
          </a:p>
          <a:p>
            <a:r>
              <a:rPr lang="en-IN" sz="2000" dirty="0"/>
              <a:t>    2. One to two  basic medical scientists* (one  medical pharmacologist and one</a:t>
            </a:r>
          </a:p>
          <a:p>
            <a:r>
              <a:rPr lang="en-US" sz="2000" dirty="0"/>
              <a:t>         </a:t>
            </a:r>
            <a:r>
              <a:rPr lang="en-IN" sz="2000" dirty="0"/>
              <a:t>preferably   from </a:t>
            </a:r>
            <a:r>
              <a:rPr lang="en-IN" sz="2000" dirty="0" err="1"/>
              <a:t>Dravyaguna</a:t>
            </a:r>
            <a:r>
              <a:rPr lang="en-IN" sz="2000" dirty="0"/>
              <a:t> / </a:t>
            </a:r>
            <a:r>
              <a:rPr lang="en-IN" sz="2000" dirty="0" err="1"/>
              <a:t>Rasshastra</a:t>
            </a:r>
            <a:r>
              <a:rPr lang="en-IN" sz="2000" dirty="0"/>
              <a:t> / </a:t>
            </a:r>
            <a:r>
              <a:rPr lang="en-IN" sz="2000" dirty="0" err="1"/>
              <a:t>Bhaishajya</a:t>
            </a:r>
            <a:r>
              <a:rPr lang="en-IN" sz="2000" dirty="0"/>
              <a:t> </a:t>
            </a:r>
            <a:r>
              <a:rPr lang="en-IN" sz="2000" dirty="0" err="1"/>
              <a:t>Kalpana</a:t>
            </a:r>
            <a:r>
              <a:rPr lang="en-IN" sz="2000" dirty="0"/>
              <a:t> or </a:t>
            </a:r>
            <a:r>
              <a:rPr lang="en-IN" sz="2000" dirty="0" err="1"/>
              <a:t>Gunapadam</a:t>
            </a:r>
            <a:endParaRPr lang="en-IN" sz="2000" dirty="0"/>
          </a:p>
          <a:p>
            <a:r>
              <a:rPr lang="en-US" sz="2000" dirty="0"/>
              <a:t>         </a:t>
            </a:r>
            <a:r>
              <a:rPr lang="en-IN" sz="2000" dirty="0"/>
              <a:t>or </a:t>
            </a:r>
            <a:r>
              <a:rPr lang="en-IN" sz="2000" dirty="0" err="1"/>
              <a:t>Ilm-ul</a:t>
            </a:r>
            <a:r>
              <a:rPr lang="en-IN" sz="2000" dirty="0"/>
              <a:t> </a:t>
            </a:r>
            <a:r>
              <a:rPr lang="en-IN" sz="2000" dirty="0" err="1"/>
              <a:t>advia</a:t>
            </a:r>
            <a:r>
              <a:rPr lang="en-IN" sz="2000" dirty="0"/>
              <a:t>/</a:t>
            </a:r>
            <a:r>
              <a:rPr lang="en-IN" sz="2000" dirty="0" err="1"/>
              <a:t>Taklis-Wa-Dawa-Sazi</a:t>
            </a:r>
            <a:r>
              <a:rPr lang="en-IN" sz="2000" dirty="0"/>
              <a:t>).</a:t>
            </a:r>
          </a:p>
          <a:p>
            <a:r>
              <a:rPr lang="en-IN" sz="2000" dirty="0"/>
              <a:t>    3. Two  clinicians* from various Institutes, one out of which should be from respective</a:t>
            </a:r>
          </a:p>
          <a:p>
            <a:r>
              <a:rPr lang="en-IN" sz="2000" dirty="0"/>
              <a:t>    system</a:t>
            </a:r>
          </a:p>
          <a:p>
            <a:r>
              <a:rPr lang="en-IN" sz="2000" dirty="0"/>
              <a:t>    4. One legal expert* or retired judge</a:t>
            </a:r>
          </a:p>
          <a:p>
            <a:r>
              <a:rPr lang="en-IN" sz="2000" dirty="0"/>
              <a:t>    5. One social scientist* / representative of non-governmental voluntary agency</a:t>
            </a:r>
          </a:p>
          <a:p>
            <a:r>
              <a:rPr lang="en-IN" sz="2000" dirty="0"/>
              <a:t>    6. One philosopher / ethicist / theologian</a:t>
            </a:r>
          </a:p>
          <a:p>
            <a:r>
              <a:rPr lang="en-IN" sz="2000" dirty="0"/>
              <a:t>    7. One lay person* from the community ( external / non-affiliate ) </a:t>
            </a:r>
          </a:p>
          <a:p>
            <a:r>
              <a:rPr lang="en-IN" sz="2000" dirty="0"/>
              <a:t>    8. Member Secretary( internal / affiliate ) </a:t>
            </a:r>
          </a:p>
          <a:p>
            <a:r>
              <a:rPr lang="en-IN" sz="2000" dirty="0"/>
              <a:t>    9. One expert member of ASU</a:t>
            </a:r>
          </a:p>
          <a:p>
            <a:pPr algn="just"/>
            <a:r>
              <a:rPr lang="en-IN" sz="2000" dirty="0"/>
              <a:t>    Note: a. Subject experts may be invited when needed, but</a:t>
            </a:r>
            <a:r>
              <a:rPr lang="en-US" sz="2000" dirty="0"/>
              <a:t> </a:t>
            </a:r>
            <a:r>
              <a:rPr lang="en-IN" sz="2000" dirty="0"/>
              <a:t>they will have no voting</a:t>
            </a:r>
          </a:p>
          <a:p>
            <a:pPr algn="just"/>
            <a:r>
              <a:rPr lang="en-US" sz="2000" dirty="0"/>
              <a:t>                    </a:t>
            </a:r>
            <a:r>
              <a:rPr lang="en-IN" sz="2000" dirty="0"/>
              <a:t>rights.</a:t>
            </a:r>
            <a:endParaRPr lang="en-US" sz="2000" dirty="0"/>
          </a:p>
          <a:p>
            <a:pPr algn="just"/>
            <a:r>
              <a:rPr lang="en-IN" sz="2000" dirty="0"/>
              <a:t>                b. It is recommended to have a consensus approval of the research</a:t>
            </a:r>
          </a:p>
          <a:p>
            <a:pPr algn="just"/>
            <a:r>
              <a:rPr lang="en-US" sz="2000" dirty="0"/>
              <a:t>                     </a:t>
            </a:r>
            <a:r>
              <a:rPr lang="en-IN" sz="2000" dirty="0"/>
              <a:t>proposals</a:t>
            </a:r>
          </a:p>
          <a:p>
            <a:pPr algn="just"/>
            <a:endParaRPr lang="en-IN" sz="2000" dirty="0"/>
          </a:p>
          <a:p>
            <a:pPr algn="just"/>
            <a:endParaRPr lang="en-US" sz="2000" dirty="0"/>
          </a:p>
        </p:txBody>
      </p:sp>
      <p:sp>
        <p:nvSpPr>
          <p:cNvPr id="3" name="Date Placeholder 2"/>
          <p:cNvSpPr>
            <a:spLocks noGrp="1"/>
          </p:cNvSpPr>
          <p:nvPr>
            <p:ph type="dt" sz="half" idx="10"/>
          </p:nvPr>
        </p:nvSpPr>
        <p:spPr/>
        <p:txBody>
          <a:bodyPr/>
          <a:lstStyle/>
          <a:p>
            <a:fld id="{71FB85EC-C8CE-42D0-BD6F-E03B6A2F1FE1}" type="datetime1">
              <a:rPr lang="en-US" smtClean="0"/>
              <a:pPr/>
              <a:t>3/28/2020</a:t>
            </a:fld>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5" name="Rectangle 4"/>
          <p:cNvSpPr/>
          <p:nvPr/>
        </p:nvSpPr>
        <p:spPr>
          <a:xfrm rot="10800000" flipV="1">
            <a:off x="285720" y="6174576"/>
            <a:ext cx="8643998" cy="369332"/>
          </a:xfrm>
          <a:prstGeom prst="rect">
            <a:avLst/>
          </a:prstGeom>
        </p:spPr>
        <p:txBody>
          <a:bodyPr wrap="square">
            <a:spAutoFit/>
          </a:bodyPr>
          <a:lstStyle/>
          <a:p>
            <a:r>
              <a:rPr lang="en-US" b="1" dirty="0"/>
              <a:t>Reference :  </a:t>
            </a:r>
            <a:r>
              <a:rPr lang="en-US" dirty="0"/>
              <a:t>Government of India. GCP Guidelines for clinical trials    in Ayush,  March,2013</a:t>
            </a:r>
            <a:endParaRPr lang="en-IN" dirty="0"/>
          </a:p>
        </p:txBody>
      </p:sp>
    </p:spTree>
    <p:extLst>
      <p:ext uri="{BB962C8B-B14F-4D97-AF65-F5344CB8AC3E}">
        <p14:creationId xmlns:p14="http://schemas.microsoft.com/office/powerpoint/2010/main" val="27122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
                                            <p:txEl>
                                              <p:pRg st="15" end="15"/>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
                                            <p:txEl>
                                              <p:pRg st="16" end="16"/>
                                            </p:txEl>
                                          </p:spTgt>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2">
                                            <p:txEl>
                                              <p:pRg st="17" end="17"/>
                                            </p:txEl>
                                          </p:spTgt>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42852"/>
            <a:ext cx="8229600" cy="7017306"/>
          </a:xfrm>
          <a:prstGeom prst="rect">
            <a:avLst/>
          </a:prstGeom>
        </p:spPr>
        <p:txBody>
          <a:bodyPr wrap="square">
            <a:spAutoFit/>
          </a:bodyPr>
          <a:lstStyle/>
          <a:p>
            <a:pPr marL="514350" lvl="0" indent="-514350" algn="just">
              <a:buFont typeface="+mj-lt"/>
              <a:buAutoNum type="romanLcPeriod"/>
            </a:pPr>
            <a:r>
              <a:rPr lang="en-IN" sz="2400" dirty="0"/>
              <a:t>IEC shall be established under an institution.</a:t>
            </a:r>
          </a:p>
          <a:p>
            <a:pPr marL="514350" lvl="0" indent="-514350" algn="just"/>
            <a:endParaRPr lang="en-IN" sz="2400" dirty="0"/>
          </a:p>
          <a:p>
            <a:pPr marL="514350" lvl="0" indent="-514350" algn="just"/>
            <a:r>
              <a:rPr lang="en-US" sz="2400" dirty="0"/>
              <a:t>ii.  Under the  New Drugs and CT rules, 2019,  IEC shall be registered  with the Central Drugs Standard Control Organization (CDSCO)  for clinical trials(CTs) or Department of Health Research, Govt. of India , New Delhi for  biomedical and health research ( academic studies )</a:t>
            </a:r>
            <a:endParaRPr lang="en-IN" sz="2400" dirty="0"/>
          </a:p>
          <a:p>
            <a:pPr marL="514350" lvl="0" indent="-514350" algn="just"/>
            <a:endParaRPr lang="en-IN" sz="2400" dirty="0"/>
          </a:p>
          <a:p>
            <a:pPr marL="514350" lvl="0" indent="-514350" algn="just"/>
            <a:r>
              <a:rPr lang="en-IN" sz="2400" dirty="0"/>
              <a:t>iii.   SOPs of the IECs are now essential. </a:t>
            </a:r>
          </a:p>
          <a:p>
            <a:pPr marL="514350" lvl="0" indent="-514350" algn="just">
              <a:buFont typeface="+mj-lt"/>
              <a:buAutoNum type="romanLcPeriod"/>
            </a:pPr>
            <a:endParaRPr lang="en-US" sz="2400" dirty="0"/>
          </a:p>
          <a:p>
            <a:pPr marL="514350" lvl="0" indent="-514350" algn="just">
              <a:buAutoNum type="romanLcPeriod" startAt="4"/>
            </a:pPr>
            <a:r>
              <a:rPr lang="en-IN" sz="2400" b="1" dirty="0">
                <a:solidFill>
                  <a:srgbClr val="7030A0"/>
                </a:solidFill>
              </a:rPr>
              <a:t>The IEC approval of the research proposal shall be given on IEC letterhead duly signed by the member secretary and with a period of its validity. </a:t>
            </a:r>
            <a:endParaRPr lang="en-IN" sz="2400" dirty="0">
              <a:solidFill>
                <a:srgbClr val="7030A0"/>
              </a:solidFill>
            </a:endParaRPr>
          </a:p>
          <a:p>
            <a:pPr marL="514350" lvl="0" indent="-514350" algn="just"/>
            <a:endParaRPr lang="en-US" sz="2400" dirty="0">
              <a:solidFill>
                <a:srgbClr val="7030A0"/>
              </a:solidFill>
            </a:endParaRPr>
          </a:p>
          <a:p>
            <a:pPr marL="514350" lvl="0" indent="-514350" algn="just">
              <a:buAutoNum type="romanLcPeriod" startAt="5"/>
            </a:pPr>
            <a:r>
              <a:rPr lang="en-IN" sz="2400" dirty="0"/>
              <a:t>Registration (online) of the clinical trials is mandatory on the website – clinical trials registry – India [CTR-I]. </a:t>
            </a:r>
          </a:p>
          <a:p>
            <a:pPr marL="514350" lvl="0" indent="-514350" algn="just"/>
            <a:r>
              <a:rPr lang="en-IN" sz="2400" dirty="0"/>
              <a:t>        From April , 2018, 1</a:t>
            </a:r>
            <a:r>
              <a:rPr lang="en-IN" sz="2400" baseline="30000" dirty="0"/>
              <a:t>st </a:t>
            </a:r>
            <a:r>
              <a:rPr lang="en-IN" sz="2400" dirty="0"/>
              <a:t>  participant   enrolment shall be done only after CTRI number .</a:t>
            </a:r>
            <a:endParaRPr lang="en-US" sz="2400" dirty="0"/>
          </a:p>
          <a:p>
            <a:pPr algn="just"/>
            <a:r>
              <a:rPr lang="en-IN" dirty="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
        <p:nvSpPr>
          <p:cNvPr id="6" name="Date Placeholder 5"/>
          <p:cNvSpPr>
            <a:spLocks noGrp="1"/>
          </p:cNvSpPr>
          <p:nvPr>
            <p:ph type="dt" sz="half" idx="10"/>
          </p:nvPr>
        </p:nvSpPr>
        <p:spPr/>
        <p:txBody>
          <a:bodyPr/>
          <a:lstStyle/>
          <a:p>
            <a:fld id="{0D437FA5-1F87-4C7E-BC18-75405FB28F47}" type="datetime1">
              <a:rPr lang="en-US" smtClean="0"/>
              <a:pPr/>
              <a:t>3/28/2020</a:t>
            </a:fld>
            <a:endParaRPr lang="en-US"/>
          </a:p>
        </p:txBody>
      </p:sp>
    </p:spTree>
    <p:extLst>
      <p:ext uri="{BB962C8B-B14F-4D97-AF65-F5344CB8AC3E}">
        <p14:creationId xmlns:p14="http://schemas.microsoft.com/office/powerpoint/2010/main" val="376636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7829" y="457200"/>
            <a:ext cx="8305800" cy="6370975"/>
          </a:xfrm>
          <a:prstGeom prst="rect">
            <a:avLst/>
          </a:prstGeom>
        </p:spPr>
        <p:txBody>
          <a:bodyPr wrap="square">
            <a:spAutoFit/>
          </a:bodyPr>
          <a:lstStyle/>
          <a:p>
            <a:pPr lvl="0" algn="just"/>
            <a:r>
              <a:rPr lang="en-IN" sz="2400" b="1" dirty="0">
                <a:solidFill>
                  <a:srgbClr val="C00000"/>
                </a:solidFill>
              </a:rPr>
              <a:t>II. </a:t>
            </a:r>
            <a:r>
              <a:rPr lang="en-IN" sz="2400" b="1" u="sng" dirty="0">
                <a:solidFill>
                  <a:srgbClr val="C00000"/>
                </a:solidFill>
              </a:rPr>
              <a:t>Public Health [Epidemiological] Research and ethical actions.</a:t>
            </a:r>
            <a:r>
              <a:rPr lang="en-IN" sz="2400" b="1" dirty="0">
                <a:solidFill>
                  <a:srgbClr val="C00000"/>
                </a:solidFill>
              </a:rPr>
              <a:t>: </a:t>
            </a:r>
            <a:endParaRPr lang="en-US" sz="2400" b="1" dirty="0">
              <a:solidFill>
                <a:srgbClr val="C00000"/>
              </a:solidFill>
            </a:endParaRPr>
          </a:p>
          <a:p>
            <a:pPr algn="just"/>
            <a:r>
              <a:rPr lang="en-IN" sz="2400" b="1" dirty="0"/>
              <a:t>There are broadly two types of studies:</a:t>
            </a:r>
            <a:endParaRPr lang="en-US" sz="2400" b="1" dirty="0"/>
          </a:p>
          <a:p>
            <a:pPr algn="just"/>
            <a:r>
              <a:rPr lang="en-IN" sz="2400" b="1" u="sng" dirty="0">
                <a:solidFill>
                  <a:srgbClr val="0000FF"/>
                </a:solidFill>
              </a:rPr>
              <a:t>Observational studies</a:t>
            </a:r>
            <a:r>
              <a:rPr lang="en-IN" sz="2400" dirty="0">
                <a:solidFill>
                  <a:srgbClr val="0000FF"/>
                </a:solidFill>
              </a:rPr>
              <a:t>  :</a:t>
            </a:r>
            <a:endParaRPr lang="en-US" sz="2400" dirty="0"/>
          </a:p>
          <a:p>
            <a:pPr marL="457200" lvl="0" indent="-457200" algn="just">
              <a:buFont typeface="+mj-lt"/>
              <a:buAutoNum type="arabicPeriod"/>
            </a:pPr>
            <a:r>
              <a:rPr lang="en-IN" sz="2400" b="1" u="sng" dirty="0"/>
              <a:t>Population Surveys( cross sectional)</a:t>
            </a:r>
            <a:r>
              <a:rPr lang="en-IN" sz="2400" b="1" dirty="0"/>
              <a:t> : </a:t>
            </a:r>
            <a:r>
              <a:rPr lang="en-IN" sz="2400" dirty="0"/>
              <a:t>one time contact ; informed consent would suffice.</a:t>
            </a:r>
            <a:endParaRPr lang="en-US" sz="2400" dirty="0"/>
          </a:p>
          <a:p>
            <a:pPr marL="457200" lvl="0" indent="-457200" algn="just">
              <a:buFont typeface="+mj-lt"/>
              <a:buAutoNum type="arabicPeriod"/>
            </a:pPr>
            <a:r>
              <a:rPr lang="en-IN" sz="2400" b="1" u="sng" dirty="0"/>
              <a:t>Case –control studies</a:t>
            </a:r>
            <a:r>
              <a:rPr lang="en-IN" sz="2400" b="1" dirty="0"/>
              <a:t> </a:t>
            </a:r>
            <a:r>
              <a:rPr lang="en-IN" sz="2400" dirty="0"/>
              <a:t>: Informed consent(IC) if subjects are in contact with the PI or if using records only waiver of IC by an institutional ethics committee [IEC]</a:t>
            </a:r>
          </a:p>
          <a:p>
            <a:pPr marL="457200" lvl="0" indent="-457200" algn="just">
              <a:buFont typeface="+mj-lt"/>
              <a:buAutoNum type="arabicPeriod"/>
            </a:pPr>
            <a:endParaRPr lang="en-US" sz="2400" dirty="0"/>
          </a:p>
          <a:p>
            <a:pPr marL="457200" lvl="0" indent="-457200" algn="just">
              <a:buFont typeface="+mj-lt"/>
              <a:buAutoNum type="arabicPeriod"/>
            </a:pPr>
            <a:r>
              <a:rPr lang="en-IN" sz="2400" b="1" u="sng" dirty="0"/>
              <a:t>Cohort studies</a:t>
            </a:r>
            <a:r>
              <a:rPr lang="en-IN" sz="2400" b="1" dirty="0"/>
              <a:t> : </a:t>
            </a:r>
            <a:r>
              <a:rPr lang="en-IN" sz="2400" dirty="0"/>
              <a:t>Informed consent  of both exposed/affected  and control groups needed </a:t>
            </a:r>
          </a:p>
          <a:p>
            <a:pPr algn="just"/>
            <a:r>
              <a:rPr lang="en-IN" sz="2400" b="1" u="sng" dirty="0">
                <a:solidFill>
                  <a:srgbClr val="0000FF"/>
                </a:solidFill>
              </a:rPr>
              <a:t>Interventional  studies : </a:t>
            </a:r>
          </a:p>
          <a:p>
            <a:pPr algn="just"/>
            <a:r>
              <a:rPr lang="en-IN" sz="2400" b="1" u="sng" dirty="0">
                <a:solidFill>
                  <a:srgbClr val="0000FF"/>
                </a:solidFill>
              </a:rPr>
              <a:t> </a:t>
            </a:r>
            <a:endParaRPr lang="en-US" sz="2400" b="1" dirty="0">
              <a:solidFill>
                <a:srgbClr val="0000FF"/>
              </a:solidFill>
            </a:endParaRPr>
          </a:p>
          <a:p>
            <a:pPr lvl="0" algn="just"/>
            <a:r>
              <a:rPr lang="en-IN" sz="2400" b="1" dirty="0"/>
              <a:t>4. Community trials:</a:t>
            </a:r>
            <a:r>
              <a:rPr lang="en-IN" sz="2400" dirty="0"/>
              <a:t>  use of Iodized salt, mass vitamin A prophylaxis, IFA supplementation in pregnant women and school children, DOTs     therapy in TB, Mass DEC in Filariasis, etc</a:t>
            </a:r>
            <a:endParaRPr lang="en-US" sz="2400" dirty="0"/>
          </a:p>
          <a:p>
            <a:r>
              <a:rPr lang="en-IN" sz="2400" dirty="0"/>
              <a:t>                                 </a:t>
            </a:r>
            <a:endParaRPr lang="en-US" sz="24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
        <p:nvSpPr>
          <p:cNvPr id="6" name="Date Placeholder 5"/>
          <p:cNvSpPr>
            <a:spLocks noGrp="1"/>
          </p:cNvSpPr>
          <p:nvPr>
            <p:ph type="dt" sz="half" idx="10"/>
          </p:nvPr>
        </p:nvSpPr>
        <p:spPr/>
        <p:txBody>
          <a:bodyPr/>
          <a:lstStyle/>
          <a:p>
            <a:fld id="{C384C8E2-977D-48EE-9D1D-0E9D25D476DF}" type="datetime1">
              <a:rPr lang="en-US" smtClean="0"/>
              <a:pPr/>
              <a:t>3/28/2020</a:t>
            </a:fld>
            <a:endParaRPr lang="en-US"/>
          </a:p>
        </p:txBody>
      </p:sp>
    </p:spTree>
    <p:extLst>
      <p:ext uri="{BB962C8B-B14F-4D97-AF65-F5344CB8AC3E}">
        <p14:creationId xmlns:p14="http://schemas.microsoft.com/office/powerpoint/2010/main" val="1295086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7693"/>
            <a:ext cx="9144000" cy="6432530"/>
          </a:xfrm>
          <a:prstGeom prst="rect">
            <a:avLst/>
          </a:prstGeom>
        </p:spPr>
        <p:txBody>
          <a:bodyPr wrap="square">
            <a:spAutoFit/>
          </a:bodyPr>
          <a:lstStyle/>
          <a:p>
            <a:pPr algn="just"/>
            <a:r>
              <a:rPr lang="en-IN" sz="2800" b="1" u="sng" dirty="0">
                <a:solidFill>
                  <a:srgbClr val="C00000"/>
                </a:solidFill>
              </a:rPr>
              <a:t>Specific ethical actions:</a:t>
            </a:r>
            <a:endParaRPr lang="en-US" sz="2800" b="1" dirty="0">
              <a:solidFill>
                <a:srgbClr val="C00000"/>
              </a:solidFill>
            </a:endParaRPr>
          </a:p>
          <a:p>
            <a:pPr lvl="0" algn="just"/>
            <a:endParaRPr lang="en-IN" sz="2400" b="1" u="sng" dirty="0"/>
          </a:p>
          <a:p>
            <a:pPr marL="457200" lvl="0" indent="-457200" algn="just">
              <a:buFont typeface="+mj-lt"/>
              <a:buAutoNum type="alphaLcParenR"/>
            </a:pPr>
            <a:r>
              <a:rPr lang="en-IN" sz="2400" b="1" u="sng" dirty="0"/>
              <a:t>Community consent</a:t>
            </a:r>
            <a:r>
              <a:rPr lang="en-IN" sz="2400" b="1" dirty="0"/>
              <a:t>:</a:t>
            </a:r>
            <a:r>
              <a:rPr lang="en-IN" sz="2400" dirty="0"/>
              <a:t> Through village leaders, panchayat leaders is essential </a:t>
            </a:r>
            <a:endParaRPr lang="en-US" sz="2400" b="1" dirty="0"/>
          </a:p>
          <a:p>
            <a:pPr marL="457200" lvl="0" indent="-457200" algn="just">
              <a:buFont typeface="+mj-lt"/>
              <a:buAutoNum type="alphaLcParenR"/>
            </a:pPr>
            <a:endParaRPr lang="en-IN" sz="2400" b="1" u="sng" dirty="0"/>
          </a:p>
          <a:p>
            <a:pPr marL="457200" lvl="0" indent="-457200" algn="just">
              <a:buFont typeface="+mj-lt"/>
              <a:buAutoNum type="alphaLcParenR"/>
            </a:pPr>
            <a:r>
              <a:rPr lang="en-IN" sz="2400" b="1" u="sng" dirty="0"/>
              <a:t>Informed consent</a:t>
            </a:r>
            <a:r>
              <a:rPr lang="en-IN" sz="2400" b="1" dirty="0"/>
              <a:t>:</a:t>
            </a:r>
            <a:r>
              <a:rPr lang="en-IN" sz="2400" dirty="0"/>
              <a:t>  of the individuals is crucial.</a:t>
            </a:r>
            <a:endParaRPr lang="en-US" sz="2400" b="1" dirty="0"/>
          </a:p>
          <a:p>
            <a:pPr marL="457200" lvl="0" indent="-457200" algn="just">
              <a:buFont typeface="+mj-lt"/>
              <a:buAutoNum type="alphaLcParenR"/>
            </a:pPr>
            <a:endParaRPr lang="en-IN" sz="2400" b="1" u="sng" dirty="0"/>
          </a:p>
          <a:p>
            <a:pPr marL="457200" lvl="0" indent="-457200" algn="just">
              <a:buFont typeface="+mj-lt"/>
              <a:buAutoNum type="alphaLcParenR"/>
            </a:pPr>
            <a:r>
              <a:rPr lang="en-IN" sz="2400" b="1" u="sng" dirty="0"/>
              <a:t>Avoid societal or peer pressures</a:t>
            </a:r>
            <a:r>
              <a:rPr lang="en-IN" sz="2400" dirty="0"/>
              <a:t>: Individuals may be compelled to fall in line despite reluctance/discomfort </a:t>
            </a:r>
            <a:endParaRPr lang="en-US" sz="2400" b="1" dirty="0"/>
          </a:p>
          <a:p>
            <a:pPr marL="457200" lvl="0" indent="-457200" algn="just">
              <a:buFont typeface="+mj-lt"/>
              <a:buAutoNum type="alphaLcParenR"/>
            </a:pPr>
            <a:endParaRPr lang="en-IN" sz="2400" b="1" u="sng" dirty="0"/>
          </a:p>
          <a:p>
            <a:pPr marL="457200" lvl="0" indent="-457200" algn="just">
              <a:buFont typeface="+mj-lt"/>
              <a:buAutoNum type="alphaLcParenR"/>
            </a:pPr>
            <a:r>
              <a:rPr lang="en-IN" sz="2400" b="1" u="sng" dirty="0"/>
              <a:t>No inducements</a:t>
            </a:r>
            <a:r>
              <a:rPr lang="en-IN" sz="2400" b="1" dirty="0"/>
              <a:t>:</a:t>
            </a:r>
            <a:r>
              <a:rPr lang="en-IN" sz="2400" dirty="0"/>
              <a:t> like giving money for informants, participants beyond loss of wages, conveyance, etc. </a:t>
            </a:r>
          </a:p>
          <a:p>
            <a:pPr marL="457200" lvl="0" indent="-457200" algn="just">
              <a:buFont typeface="+mj-lt"/>
              <a:buAutoNum type="alphaLcParenR"/>
            </a:pPr>
            <a:endParaRPr lang="en-IN" sz="2400" dirty="0"/>
          </a:p>
          <a:p>
            <a:pPr marL="457200" lvl="0" indent="-457200">
              <a:buAutoNum type="alphaLcParenR" startAt="5"/>
            </a:pPr>
            <a:r>
              <a:rPr lang="en-IN" sz="2400" b="1" u="sng" dirty="0"/>
              <a:t>Privacy</a:t>
            </a:r>
            <a:r>
              <a:rPr lang="en-IN" sz="2400" b="1" dirty="0"/>
              <a:t>:</a:t>
            </a:r>
            <a:r>
              <a:rPr lang="en-IN" sz="2400" dirty="0"/>
              <a:t> Screening for ca cx; etc.</a:t>
            </a:r>
          </a:p>
          <a:p>
            <a:pPr marL="457200" lvl="0" indent="-457200"/>
            <a:r>
              <a:rPr lang="en-IN" sz="2400" dirty="0"/>
              <a:t> </a:t>
            </a:r>
            <a:endParaRPr lang="en-US" sz="2400" b="1" dirty="0"/>
          </a:p>
          <a:p>
            <a:pPr lvl="0"/>
            <a:r>
              <a:rPr lang="en-IN" sz="2400" b="1" dirty="0"/>
              <a:t>f )  </a:t>
            </a:r>
            <a:r>
              <a:rPr lang="en-IN" sz="2400" b="1" u="sng" dirty="0"/>
              <a:t>Confidentiality of data</a:t>
            </a:r>
            <a:r>
              <a:rPr lang="en-IN" sz="2400" dirty="0"/>
              <a:t> needs to be maintained </a:t>
            </a:r>
            <a:endParaRPr lang="en-US" sz="2400" b="1" dirty="0"/>
          </a:p>
          <a:p>
            <a:pPr marL="457200" lvl="0" indent="-457200" algn="just">
              <a:buFont typeface="+mj-lt"/>
              <a:buAutoNum type="alphaLcParenR"/>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6" name="Date Placeholder 5"/>
          <p:cNvSpPr>
            <a:spLocks noGrp="1"/>
          </p:cNvSpPr>
          <p:nvPr>
            <p:ph type="dt" sz="half" idx="10"/>
          </p:nvPr>
        </p:nvSpPr>
        <p:spPr/>
        <p:txBody>
          <a:bodyPr/>
          <a:lstStyle/>
          <a:p>
            <a:fld id="{B47DD0DB-8876-45FB-856C-079F56666AB5}" type="datetime1">
              <a:rPr lang="en-US" smtClean="0"/>
              <a:pPr/>
              <a:t>3/28/2020</a:t>
            </a:fld>
            <a:endParaRPr lang="en-US"/>
          </a:p>
        </p:txBody>
      </p:sp>
    </p:spTree>
    <p:extLst>
      <p:ext uri="{BB962C8B-B14F-4D97-AF65-F5344CB8AC3E}">
        <p14:creationId xmlns:p14="http://schemas.microsoft.com/office/powerpoint/2010/main" val="2037132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314" y="214290"/>
            <a:ext cx="9078686" cy="7109639"/>
          </a:xfrm>
          <a:prstGeom prst="rect">
            <a:avLst/>
          </a:prstGeom>
        </p:spPr>
        <p:txBody>
          <a:bodyPr wrap="square">
            <a:spAutoFit/>
          </a:bodyPr>
          <a:lstStyle/>
          <a:p>
            <a:r>
              <a:rPr lang="en-IN" sz="2400" b="1" dirty="0">
                <a:solidFill>
                  <a:srgbClr val="C00000"/>
                </a:solidFill>
              </a:rPr>
              <a:t>Ethical approval of bio-medical health research  studies</a:t>
            </a:r>
            <a:r>
              <a:rPr lang="en-IN" sz="2400" dirty="0">
                <a:solidFill>
                  <a:srgbClr val="C00000"/>
                </a:solidFill>
              </a:rPr>
              <a:t>:</a:t>
            </a:r>
            <a:endParaRPr lang="en-US" sz="2400" dirty="0">
              <a:solidFill>
                <a:srgbClr val="0000FF"/>
              </a:solidFill>
            </a:endParaRPr>
          </a:p>
          <a:p>
            <a:pPr algn="just"/>
            <a:r>
              <a:rPr lang="en-US" sz="2400" dirty="0">
                <a:solidFill>
                  <a:srgbClr val="0000FF"/>
                </a:solidFill>
              </a:rPr>
              <a:t>From September, 2019 a separate institutional  ethics committee registered with Department of Health Research, Government of India, New Delhi  shall give approval for biomedical and health research studies  ( for  other than regulatory clinical trials ) </a:t>
            </a:r>
          </a:p>
          <a:p>
            <a:pPr lvl="0"/>
            <a:r>
              <a:rPr lang="en-GB" sz="2400" b="1" dirty="0">
                <a:solidFill>
                  <a:srgbClr val="C00000"/>
                </a:solidFill>
              </a:rPr>
              <a:t>III. </a:t>
            </a:r>
            <a:r>
              <a:rPr lang="en-GB" sz="2400" b="1" u="sng" dirty="0">
                <a:solidFill>
                  <a:srgbClr val="C00000"/>
                </a:solidFill>
              </a:rPr>
              <a:t>Animal Research</a:t>
            </a:r>
            <a:r>
              <a:rPr lang="en-GB" sz="2400" b="1" dirty="0">
                <a:solidFill>
                  <a:srgbClr val="C00000"/>
                </a:solidFill>
              </a:rPr>
              <a:t>: </a:t>
            </a:r>
            <a:endParaRPr lang="en-US" sz="2400" dirty="0">
              <a:solidFill>
                <a:srgbClr val="C00000"/>
              </a:solidFill>
            </a:endParaRPr>
          </a:p>
          <a:p>
            <a:pPr algn="just"/>
            <a:r>
              <a:rPr lang="en-GB" sz="2400" dirty="0"/>
              <a:t>For experimentations on small animals like Mice,Rats,Guinepigs   </a:t>
            </a:r>
            <a:br>
              <a:rPr lang="en-GB" sz="2400" dirty="0"/>
            </a:br>
            <a:r>
              <a:rPr lang="en-GB" sz="2400" dirty="0"/>
              <a:t>&amp; Rabbits,</a:t>
            </a:r>
            <a:r>
              <a:rPr lang="en-US" sz="2400" dirty="0"/>
              <a:t> </a:t>
            </a:r>
            <a:r>
              <a:rPr lang="en-GB" sz="2400" dirty="0"/>
              <a:t>Committee for the purpose of control and supervision of experiments on animals [ CPCSEA ] : Ministry of Environment, GOI, is the regulatory agency</a:t>
            </a:r>
          </a:p>
          <a:p>
            <a:pPr lvl="0" algn="just"/>
            <a:r>
              <a:rPr lang="en-GB" sz="2400" b="1" u="sng" dirty="0"/>
              <a:t>Institutional Animal Ethics Committee [ IAEC]</a:t>
            </a:r>
          </a:p>
          <a:p>
            <a:pPr marL="342900" lvl="0" indent="-342900">
              <a:buFont typeface="Calibri" panose="020F0502020204030204" pitchFamily="34" charset="0"/>
              <a:buChar char="⁻"/>
            </a:pPr>
            <a:r>
              <a:rPr lang="en-IN" sz="2400" dirty="0"/>
              <a:t>IAEC shall consist of 5 (Five) persons (all from science background   including one Veterinarian)</a:t>
            </a:r>
            <a:endParaRPr lang="en-US" sz="2400" dirty="0"/>
          </a:p>
          <a:p>
            <a:pPr marL="342900" lvl="0" indent="-342900">
              <a:buFont typeface="Calibri" panose="020F0502020204030204" pitchFamily="34" charset="0"/>
              <a:buChar char="⁻"/>
            </a:pPr>
            <a:r>
              <a:rPr lang="en-IN" sz="2400" dirty="0"/>
              <a:t>A Biological Scientist</a:t>
            </a:r>
            <a:endParaRPr lang="en-US" sz="2400" dirty="0"/>
          </a:p>
          <a:p>
            <a:pPr marL="342900" lvl="0" indent="-342900">
              <a:buFont typeface="Calibri" panose="020F0502020204030204" pitchFamily="34" charset="0"/>
              <a:buChar char="⁻"/>
            </a:pPr>
            <a:r>
              <a:rPr lang="en-IN" sz="2400" dirty="0"/>
              <a:t>Two Scientists from different biological disciplines</a:t>
            </a:r>
            <a:endParaRPr lang="en-US" sz="2400" dirty="0"/>
          </a:p>
          <a:p>
            <a:pPr marL="342900" lvl="0" indent="-342900">
              <a:buFont typeface="Calibri" panose="020F0502020204030204" pitchFamily="34" charset="0"/>
              <a:buChar char="⁻"/>
            </a:pPr>
            <a:r>
              <a:rPr lang="en-IN" sz="2400" dirty="0"/>
              <a:t>A Veterinarian involved in the care of Animals</a:t>
            </a:r>
            <a:endParaRPr lang="en-US" sz="2400" dirty="0"/>
          </a:p>
          <a:p>
            <a:pPr marL="342900" lvl="0" indent="-342900">
              <a:buFont typeface="Calibri" panose="020F0502020204030204" pitchFamily="34" charset="0"/>
              <a:buChar char="⁻"/>
            </a:pPr>
            <a:r>
              <a:rPr lang="en-IN" sz="2400" dirty="0"/>
              <a:t>Scientist In-Charge of Animal House Facility</a:t>
            </a:r>
            <a:endParaRPr lang="en-US" sz="2400" dirty="0"/>
          </a:p>
          <a:p>
            <a:pPr algn="just"/>
            <a:endParaRPr lang="en-IN" sz="2400" dirty="0">
              <a:solidFill>
                <a:srgbClr val="0000FF"/>
              </a:solidFill>
            </a:endParaRPr>
          </a:p>
          <a:p>
            <a:endParaRPr lang="en-US" sz="24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
        <p:nvSpPr>
          <p:cNvPr id="7" name="Date Placeholder 6"/>
          <p:cNvSpPr>
            <a:spLocks noGrp="1"/>
          </p:cNvSpPr>
          <p:nvPr>
            <p:ph type="dt" sz="half" idx="10"/>
          </p:nvPr>
        </p:nvSpPr>
        <p:spPr/>
        <p:txBody>
          <a:bodyPr/>
          <a:lstStyle/>
          <a:p>
            <a:fld id="{45048B3E-8505-4841-AC40-396DC469482A}" type="datetime1">
              <a:rPr lang="en-US" smtClean="0"/>
              <a:pPr/>
              <a:t>3/28/2020</a:t>
            </a:fld>
            <a:endParaRPr lang="en-US"/>
          </a:p>
        </p:txBody>
      </p:sp>
    </p:spTree>
    <p:extLst>
      <p:ext uri="{BB962C8B-B14F-4D97-AF65-F5344CB8AC3E}">
        <p14:creationId xmlns:p14="http://schemas.microsoft.com/office/powerpoint/2010/main" val="412951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761</TotalTime>
  <Words>1773</Words>
  <Application>Microsoft Office PowerPoint</Application>
  <PresentationFormat>On-screen Show (4:3)</PresentationFormat>
  <Paragraphs>211</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Addressing  Ethics in Clinical , Public health   and  Animal Research: An Overview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Addressing  Ethics in Clinical , Public health   and  Animal Research: An Overview</dc:title>
  <dc:creator>ashiqbg</dc:creator>
  <cp:lastModifiedBy>Unknown User</cp:lastModifiedBy>
  <cp:revision>140</cp:revision>
  <dcterms:created xsi:type="dcterms:W3CDTF">2006-08-16T00:00:00Z</dcterms:created>
  <dcterms:modified xsi:type="dcterms:W3CDTF">2020-03-28T04:26:20Z</dcterms:modified>
</cp:coreProperties>
</file>