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6" r:id="rId2"/>
    <p:sldId id="283" r:id="rId3"/>
    <p:sldId id="270" r:id="rId4"/>
    <p:sldId id="273" r:id="rId5"/>
    <p:sldId id="354" r:id="rId6"/>
    <p:sldId id="284" r:id="rId7"/>
    <p:sldId id="277" r:id="rId8"/>
    <p:sldId id="278" r:id="rId9"/>
    <p:sldId id="306" r:id="rId10"/>
    <p:sldId id="289" r:id="rId11"/>
    <p:sldId id="290" r:id="rId12"/>
    <p:sldId id="293" r:id="rId13"/>
    <p:sldId id="294" r:id="rId14"/>
    <p:sldId id="296" r:id="rId15"/>
    <p:sldId id="299" r:id="rId16"/>
    <p:sldId id="300" r:id="rId17"/>
    <p:sldId id="308" r:id="rId18"/>
    <p:sldId id="314" r:id="rId19"/>
    <p:sldId id="291" r:id="rId20"/>
    <p:sldId id="257" r:id="rId21"/>
    <p:sldId id="372" r:id="rId22"/>
    <p:sldId id="357" r:id="rId23"/>
    <p:sldId id="373" r:id="rId24"/>
    <p:sldId id="374" r:id="rId25"/>
    <p:sldId id="260" r:id="rId26"/>
    <p:sldId id="298" r:id="rId27"/>
    <p:sldId id="366" r:id="rId28"/>
    <p:sldId id="367" r:id="rId29"/>
    <p:sldId id="304" r:id="rId30"/>
    <p:sldId id="279" r:id="rId31"/>
    <p:sldId id="368" r:id="rId32"/>
    <p:sldId id="358" r:id="rId33"/>
    <p:sldId id="261" r:id="rId34"/>
    <p:sldId id="262" r:id="rId35"/>
    <p:sldId id="359" r:id="rId36"/>
    <p:sldId id="378" r:id="rId37"/>
    <p:sldId id="263" r:id="rId38"/>
    <p:sldId id="360" r:id="rId39"/>
    <p:sldId id="361" r:id="rId40"/>
    <p:sldId id="363" r:id="rId41"/>
    <p:sldId id="362" r:id="rId42"/>
    <p:sldId id="376" r:id="rId43"/>
    <p:sldId id="365" r:id="rId44"/>
    <p:sldId id="351" r:id="rId45"/>
    <p:sldId id="379" r:id="rId46"/>
    <p:sldId id="352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4660"/>
  </p:normalViewPr>
  <p:slideViewPr>
    <p:cSldViewPr>
      <p:cViewPr varScale="1">
        <p:scale>
          <a:sx n="68" d="100"/>
          <a:sy n="68" d="100"/>
        </p:scale>
        <p:origin x="150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36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slide" Target="slides/slide41.xml" /><Relationship Id="rId47" Type="http://schemas.openxmlformats.org/officeDocument/2006/relationships/slide" Target="slides/slide46.xml" /><Relationship Id="rId50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46" Type="http://schemas.openxmlformats.org/officeDocument/2006/relationships/slide" Target="slides/slide45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slide" Target="slides/slide40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45" Type="http://schemas.openxmlformats.org/officeDocument/2006/relationships/slide" Target="slides/slide44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49" Type="http://schemas.openxmlformats.org/officeDocument/2006/relationships/presProps" Target="pres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4" Type="http://schemas.openxmlformats.org/officeDocument/2006/relationships/slide" Target="slides/slide43.xml" /><Relationship Id="rId52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slide" Target="slides/slide42.xml" /><Relationship Id="rId48" Type="http://schemas.openxmlformats.org/officeDocument/2006/relationships/notesMaster" Target="notesMasters/notesMaster1.xml" /><Relationship Id="rId8" Type="http://schemas.openxmlformats.org/officeDocument/2006/relationships/slide" Target="slides/slide7.xml" /><Relationship Id="rId51" Type="http://schemas.openxmlformats.org/officeDocument/2006/relationships/theme" Target="theme/theme1.xml" 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 /><Relationship Id="rId2" Type="http://schemas.openxmlformats.org/officeDocument/2006/relationships/image" Target="../media/image4.emf" /><Relationship Id="rId1" Type="http://schemas.openxmlformats.org/officeDocument/2006/relationships/image" Target="../media/image3.emf" 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 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 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 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 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 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 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 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 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 /><Relationship Id="rId1" Type="http://schemas.openxmlformats.org/officeDocument/2006/relationships/image" Target="../media/image16.wmf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7BC66-011C-403B-A4D3-1A92A4F3FEB0}" type="datetimeFigureOut">
              <a:rPr lang="en-IN" smtClean="0"/>
              <a:pPr/>
              <a:t>28-03-2020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263D37-5D0D-4109-B2BB-7C2004031F6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7735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8">
            <a:extLst>
              <a:ext uri="{FF2B5EF4-FFF2-40B4-BE49-F238E27FC236}">
                <a16:creationId xmlns:a16="http://schemas.microsoft.com/office/drawing/2014/main" id="{3B17C5FC-61FD-4D96-9566-A686228A3A8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/>
            <a:fld id="{D3E4C80F-7C13-4822-B1B5-ECDD0D77F6C7}" type="slidenum"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pPr eaLnBrk="1" hangingPunct="1"/>
              <a:t>45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69635" name="Rectangle 1">
            <a:extLst>
              <a:ext uri="{FF2B5EF4-FFF2-40B4-BE49-F238E27FC236}">
                <a16:creationId xmlns:a16="http://schemas.microsoft.com/office/drawing/2014/main" id="{029D37FC-D838-4BE8-BC56-10C23D5E70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6" name="Rectangle 2">
            <a:extLst>
              <a:ext uri="{FF2B5EF4-FFF2-40B4-BE49-F238E27FC236}">
                <a16:creationId xmlns:a16="http://schemas.microsoft.com/office/drawing/2014/main" id="{C7CBCC4A-8922-4177-9108-AD68FBF2A2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altLang="en-US" u="sng">
                <a:latin typeface="Calibiri" charset="0"/>
                <a:cs typeface="DejaVu Sans" charset="0"/>
              </a:rPr>
              <a:t>Speaker Notes: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Some of the most common data analysis software are: </a:t>
            </a:r>
            <a:r>
              <a:rPr lang="en-US" altLang="en-US">
                <a:latin typeface="Calibri" panose="020F0502020204030204" pitchFamily="34" charset="0"/>
              </a:rPr>
              <a:t>Microsoft Access, Microsoft Excel; Epi-Info; SPSS; Stata and SAS. Most of you probably have access to the Microsoft programs on your computers. Epi-Info is free. The other three software are not free and some have a considerable cost. Fortunately, much of the data analysis for programs can be done using Microsoft Excel.</a:t>
            </a:r>
            <a:endParaRPr lang="en-US" altLang="en-US">
              <a:latin typeface="Times New Roman" panose="02020603050405020304" pitchFamily="18" charset="0"/>
            </a:endParaRPr>
          </a:p>
          <a:p>
            <a:endParaRPr lang="en-US" altLang="en-US" u="sng">
              <a:latin typeface="Calibiri" charset="0"/>
              <a:cs typeface="DejaVu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957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3568" y="1916832"/>
            <a:ext cx="7772400" cy="1470025"/>
          </a:xfrm>
        </p:spPr>
        <p:txBody>
          <a:bodyPr/>
          <a:lstStyle>
            <a:lvl1pPr>
              <a:defRPr i="0" baseline="0">
                <a:solidFill>
                  <a:srgbClr val="002060"/>
                </a:solidFill>
                <a:latin typeface="Georgia" pitchFamily="18" charset="0"/>
              </a:defRPr>
            </a:lvl1pPr>
          </a:lstStyle>
          <a:p>
            <a:r>
              <a:rPr lang="en-US" dirty="0"/>
              <a:t>Overview of </a:t>
            </a:r>
            <a:r>
              <a:rPr lang="en-US" dirty="0" err="1"/>
              <a:t>EpiBio</a:t>
            </a:r>
            <a:r>
              <a:rPr lang="en-US" dirty="0"/>
              <a:t> course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293096"/>
            <a:ext cx="6400800" cy="1345704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  <a:latin typeface="Garamond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Dr </a:t>
            </a:r>
            <a:r>
              <a:rPr lang="en-US" dirty="0" err="1"/>
              <a:t>Prem</a:t>
            </a:r>
            <a:r>
              <a:rPr lang="en-US" dirty="0"/>
              <a:t> </a:t>
            </a:r>
            <a:r>
              <a:rPr lang="en-US" dirty="0" err="1"/>
              <a:t>Mony</a:t>
            </a:r>
            <a:r>
              <a:rPr lang="en-US" dirty="0"/>
              <a:t>, MD</a:t>
            </a:r>
          </a:p>
          <a:p>
            <a:r>
              <a:rPr lang="en-US" dirty="0"/>
              <a:t>August 2012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5121-795D-4E09-A0D2-5756AF2E670A}" type="datetimeFigureOut">
              <a:rPr lang="en-IN" smtClean="0"/>
              <a:pPr/>
              <a:t>28-03-2020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DC60-8CEA-4BE9-B555-1B3FE2A1E0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5121-795D-4E09-A0D2-5756AF2E670A}" type="datetimeFigureOut">
              <a:rPr lang="en-IN" smtClean="0"/>
              <a:pPr/>
              <a:t>28-03-2020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DC60-8CEA-4BE9-B555-1B3FE2A1E0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5121-795D-4E09-A0D2-5756AF2E670A}" type="datetimeFigureOut">
              <a:rPr lang="en-IN" smtClean="0"/>
              <a:pPr/>
              <a:t>28-03-2020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DC60-8CEA-4BE9-B555-1B3FE2A1E0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11,2012</a:t>
            </a:r>
            <a:endParaRPr lang="en-GB"/>
          </a:p>
        </p:txBody>
      </p:sp>
      <p:sp>
        <p:nvSpPr>
          <p:cNvPr id="6" name="Slide Number Placeholder 1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2B2B38F7-F83A-4847-B557-7418578E5C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Thomas, Griffiths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IN" noProof="0"/>
          </a:p>
        </p:txBody>
      </p:sp>
      <p:sp>
        <p:nvSpPr>
          <p:cNvPr id="4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11,2012</a:t>
            </a:r>
            <a:endParaRPr lang="en-GB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F04B5E22-B839-43EB-8B10-B45CB32FF3F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Thomas, Griffiths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IN" noProof="0"/>
          </a:p>
        </p:txBody>
      </p:sp>
      <p:sp>
        <p:nvSpPr>
          <p:cNvPr id="5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11,2012</a:t>
            </a:r>
            <a:endParaRPr lang="en-GB"/>
          </a:p>
        </p:txBody>
      </p:sp>
      <p:sp>
        <p:nvSpPr>
          <p:cNvPr id="6" name="Slide Number Placeholder 1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6D606E69-2A4F-4932-A640-00A3D4AB3C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Thomas, Griffiths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11,2012</a:t>
            </a:r>
            <a:endParaRPr lang="en-GB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B88105BE-0EA1-4F16-BF8E-B544D8A479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Thomas, Griffiths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Work\Informatics\BBNC\Admin\BBNC Final Logo 1.5 x 1.5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381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1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buFont typeface="Wingdings" pitchFamily="2" charset="2"/>
              <a:buChar char="§"/>
              <a:defRPr sz="1800"/>
            </a:lvl2pPr>
            <a:lvl3pPr>
              <a:buFont typeface="Arial"/>
              <a:buChar char="•"/>
              <a:defRPr sz="1500"/>
            </a:lvl3pPr>
            <a:lvl4pPr>
              <a:buFont typeface="Courier New" pitchFamily="49" charset="0"/>
              <a:buChar char="o"/>
              <a:defRPr/>
            </a:lvl4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1143000"/>
          </a:xfrm>
        </p:spPr>
        <p:txBody>
          <a:bodyPr/>
          <a:lstStyle>
            <a:lvl1pPr>
              <a:defRPr sz="2850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5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January 18, 2011</a:t>
            </a:r>
            <a:endParaRPr lang="en-GB" dirty="0"/>
          </a:p>
        </p:txBody>
      </p:sp>
      <p:sp>
        <p:nvSpPr>
          <p:cNvPr id="6" name="Slide Number Placeholder 1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67CA6DD3-CA53-4079-AE9B-D5221ED730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Finkelstein, Thomas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008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5121-795D-4E09-A0D2-5756AF2E670A}" type="datetimeFigureOut">
              <a:rPr lang="en-IN" smtClean="0"/>
              <a:pPr/>
              <a:t>28-03-2020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DC60-8CEA-4BE9-B555-1B3FE2A1E0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5121-795D-4E09-A0D2-5756AF2E670A}" type="datetimeFigureOut">
              <a:rPr lang="en-IN" smtClean="0"/>
              <a:pPr/>
              <a:t>28-03-2020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DC60-8CEA-4BE9-B555-1B3FE2A1E0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5121-795D-4E09-A0D2-5756AF2E670A}" type="datetimeFigureOut">
              <a:rPr lang="en-IN" smtClean="0"/>
              <a:pPr/>
              <a:t>28-03-2020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DC60-8CEA-4BE9-B555-1B3FE2A1E0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5121-795D-4E09-A0D2-5756AF2E670A}" type="datetimeFigureOut">
              <a:rPr lang="en-IN" smtClean="0"/>
              <a:pPr/>
              <a:t>28-03-2020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DC60-8CEA-4BE9-B555-1B3FE2A1E0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5121-795D-4E09-A0D2-5756AF2E670A}" type="datetimeFigureOut">
              <a:rPr lang="en-IN" smtClean="0"/>
              <a:pPr/>
              <a:t>28-03-2020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DC60-8CEA-4BE9-B555-1B3FE2A1E0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5121-795D-4E09-A0D2-5756AF2E670A}" type="datetimeFigureOut">
              <a:rPr lang="en-IN" smtClean="0"/>
              <a:pPr/>
              <a:t>28-03-2020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DC60-8CEA-4BE9-B555-1B3FE2A1E0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5121-795D-4E09-A0D2-5756AF2E670A}" type="datetimeFigureOut">
              <a:rPr lang="en-IN" smtClean="0"/>
              <a:pPr/>
              <a:t>28-03-2020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DC60-8CEA-4BE9-B555-1B3FE2A1E0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5121-795D-4E09-A0D2-5756AF2E670A}" type="datetimeFigureOut">
              <a:rPr lang="en-IN" smtClean="0"/>
              <a:pPr/>
              <a:t>28-03-2020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DC60-8CEA-4BE9-B555-1B3FE2A1E0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image" Target="../media/image1.jpe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9000">
              <a:schemeClr val="bg1">
                <a:lumMod val="95000"/>
                <a:alpha val="2000"/>
              </a:schemeClr>
            </a:gs>
            <a:gs pos="98000">
              <a:schemeClr val="accent1">
                <a:tint val="44500"/>
                <a:satMod val="160000"/>
              </a:schemeClr>
            </a:gs>
            <a:gs pos="95000">
              <a:schemeClr val="accent1">
                <a:tint val="23500"/>
                <a:satMod val="16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35121-795D-4E09-A0D2-5756AF2E670A}" type="datetimeFigureOut">
              <a:rPr lang="en-IN" smtClean="0"/>
              <a:pPr/>
              <a:t>28-03-2020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FDC60-8CEA-4BE9-B555-1B3FE2A1E0CD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7" name="Picture 6" descr="SJMC%20Blue%20&amp;%20white"/>
          <p:cNvPicPr/>
          <p:nvPr userDrawn="1"/>
        </p:nvPicPr>
        <p:blipFill>
          <a:blip r:embed="rId18" cstate="print"/>
          <a:srcRect r="4292" b="22633"/>
          <a:stretch>
            <a:fillRect/>
          </a:stretch>
        </p:blipFill>
        <p:spPr bwMode="auto">
          <a:xfrm>
            <a:off x="0" y="6093296"/>
            <a:ext cx="755576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4" r:id="rId15"/>
    <p:sldLayoutId id="2147483665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2060"/>
          </a:solidFill>
          <a:latin typeface="Georg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13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 /><Relationship Id="rId2" Type="http://schemas.openxmlformats.org/officeDocument/2006/relationships/slideLayout" Target="../slideLayouts/slideLayout14.xml" /><Relationship Id="rId1" Type="http://schemas.openxmlformats.org/officeDocument/2006/relationships/vmlDrawing" Target="../drawings/vmlDrawing2.vml" /><Relationship Id="rId4" Type="http://schemas.openxmlformats.org/officeDocument/2006/relationships/image" Target="../media/image7.emf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 /><Relationship Id="rId2" Type="http://schemas.openxmlformats.org/officeDocument/2006/relationships/slideLayout" Target="../slideLayouts/slideLayout15.xml" /><Relationship Id="rId1" Type="http://schemas.openxmlformats.org/officeDocument/2006/relationships/vmlDrawing" Target="../drawings/vmlDrawing3.vml" /><Relationship Id="rId4" Type="http://schemas.openxmlformats.org/officeDocument/2006/relationships/image" Target="../media/image8.wmf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 /><Relationship Id="rId2" Type="http://schemas.openxmlformats.org/officeDocument/2006/relationships/slideLayout" Target="../slideLayouts/slideLayout15.xml" /><Relationship Id="rId1" Type="http://schemas.openxmlformats.org/officeDocument/2006/relationships/vmlDrawing" Target="../drawings/vmlDrawing4.vml" /><Relationship Id="rId5" Type="http://schemas.openxmlformats.org/officeDocument/2006/relationships/image" Target="../media/image10.png" /><Relationship Id="rId4" Type="http://schemas.openxmlformats.org/officeDocument/2006/relationships/image" Target="../media/image9.emf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12.xml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 /><Relationship Id="rId2" Type="http://schemas.openxmlformats.org/officeDocument/2006/relationships/slideLayout" Target="../slideLayouts/slideLayout7.xml" /><Relationship Id="rId1" Type="http://schemas.openxmlformats.org/officeDocument/2006/relationships/vmlDrawing" Target="../drawings/vmlDrawing5.vml" /><Relationship Id="rId4" Type="http://schemas.openxmlformats.org/officeDocument/2006/relationships/image" Target="../media/image12.emf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6.vml" /><Relationship Id="rId4" Type="http://schemas.openxmlformats.org/officeDocument/2006/relationships/image" Target="../media/image13.wmf" 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7.vml" /><Relationship Id="rId4" Type="http://schemas.openxmlformats.org/officeDocument/2006/relationships/image" Target="../media/image14.wmf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8.vml" /><Relationship Id="rId4" Type="http://schemas.openxmlformats.org/officeDocument/2006/relationships/image" Target="../media/image15.wmf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 /><Relationship Id="rId2" Type="http://schemas.openxmlformats.org/officeDocument/2006/relationships/slideLayout" Target="../slideLayouts/slideLayout7.xml" /><Relationship Id="rId1" Type="http://schemas.openxmlformats.org/officeDocument/2006/relationships/vmlDrawing" Target="../drawings/vmlDrawing9.vml" /><Relationship Id="rId6" Type="http://schemas.openxmlformats.org/officeDocument/2006/relationships/image" Target="../media/image17.wmf" /><Relationship Id="rId5" Type="http://schemas.openxmlformats.org/officeDocument/2006/relationships/oleObject" Target="../embeddings/oleObject12.bin" /><Relationship Id="rId4" Type="http://schemas.openxmlformats.org/officeDocument/2006/relationships/image" Target="../media/image16.wmf" 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10.vml" /><Relationship Id="rId4" Type="http://schemas.openxmlformats.org/officeDocument/2006/relationships/image" Target="../media/image18.wmf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 /><Relationship Id="rId2" Type="http://schemas.openxmlformats.org/officeDocument/2006/relationships/image" Target="../media/image19.png" /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 /><Relationship Id="rId2" Type="http://schemas.openxmlformats.org/officeDocument/2006/relationships/image" Target="../media/image21.png" /><Relationship Id="rId1" Type="http://schemas.openxmlformats.org/officeDocument/2006/relationships/slideLayout" Target="../slideLayouts/slideLayout16.xml" 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 /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 /><Relationship Id="rId2" Type="http://schemas.openxmlformats.org/officeDocument/2006/relationships/image" Target="../media/image20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 /><Relationship Id="rId2" Type="http://schemas.openxmlformats.org/officeDocument/2006/relationships/image" Target="../media/image24.png" /><Relationship Id="rId1" Type="http://schemas.openxmlformats.org/officeDocument/2006/relationships/slideLayout" Target="../slideLayouts/slideLayout16.xml" 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 /><Relationship Id="rId1" Type="http://schemas.openxmlformats.org/officeDocument/2006/relationships/slideLayout" Target="../slideLayouts/slideLayout2.xml" 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 /><Relationship Id="rId3" Type="http://schemas.openxmlformats.org/officeDocument/2006/relationships/oleObject" Target="../embeddings/oleObject1.bin" /><Relationship Id="rId7" Type="http://schemas.openxmlformats.org/officeDocument/2006/relationships/oleObject" Target="../embeddings/oleObject3.bin" /><Relationship Id="rId2" Type="http://schemas.openxmlformats.org/officeDocument/2006/relationships/slideLayout" Target="../slideLayouts/slideLayout6.xml" /><Relationship Id="rId1" Type="http://schemas.openxmlformats.org/officeDocument/2006/relationships/vmlDrawing" Target="../drawings/vmlDrawing1.vml" /><Relationship Id="rId6" Type="http://schemas.openxmlformats.org/officeDocument/2006/relationships/image" Target="../media/image4.emf" /><Relationship Id="rId5" Type="http://schemas.openxmlformats.org/officeDocument/2006/relationships/oleObject" Target="../embeddings/oleObject2.bin" /><Relationship Id="rId4" Type="http://schemas.openxmlformats.org/officeDocument/2006/relationships/image" Target="../media/image3.emf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094879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/>
              <a:t>Biostatistics in relation to Research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Sumithra Selvam</a:t>
            </a:r>
            <a:endParaRPr lang="en-US" sz="2400" dirty="0">
              <a:solidFill>
                <a:schemeClr val="tx2"/>
              </a:solidFill>
            </a:endParaRPr>
          </a:p>
          <a:p>
            <a:r>
              <a:rPr lang="en-US" dirty="0"/>
              <a:t>St. John’s Research Institute</a:t>
            </a:r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188" name="Group 20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2655490"/>
              </p:ext>
            </p:extLst>
          </p:nvPr>
        </p:nvGraphicFramePr>
        <p:xfrm>
          <a:off x="304800" y="752951"/>
          <a:ext cx="8534400" cy="1542098"/>
        </p:xfrm>
        <a:graphic>
          <a:graphicData uri="http://schemas.openxmlformats.org/drawingml/2006/table">
            <a:tbl>
              <a:tblPr/>
              <a:tblGrid>
                <a:gridCol w="1646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762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Original Data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1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Ordered data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Positions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Median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1905000" y="2903538"/>
            <a:ext cx="5943600" cy="3573462"/>
            <a:chOff x="1905000" y="2903538"/>
            <a:chExt cx="5943600" cy="3573462"/>
          </a:xfrm>
        </p:grpSpPr>
        <p:pic>
          <p:nvPicPr>
            <p:cNvPr id="24669" name="Picture 20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05000" y="2903538"/>
              <a:ext cx="5943600" cy="3268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670" name="Line 206"/>
            <p:cNvSpPr>
              <a:spLocks noChangeShapeType="1"/>
            </p:cNvSpPr>
            <p:nvPr/>
          </p:nvSpPr>
          <p:spPr bwMode="auto">
            <a:xfrm>
              <a:off x="3810000" y="2971800"/>
              <a:ext cx="0" cy="297180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671" name="Line 207"/>
            <p:cNvSpPr>
              <a:spLocks noChangeShapeType="1"/>
            </p:cNvSpPr>
            <p:nvPr/>
          </p:nvSpPr>
          <p:spPr bwMode="auto">
            <a:xfrm>
              <a:off x="3733800" y="2971800"/>
              <a:ext cx="0" cy="320040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dashDot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672" name="Text Box 208"/>
            <p:cNvSpPr txBox="1">
              <a:spLocks noChangeArrowheads="1"/>
            </p:cNvSpPr>
            <p:nvPr/>
          </p:nvSpPr>
          <p:spPr bwMode="auto">
            <a:xfrm>
              <a:off x="3733800" y="5867400"/>
              <a:ext cx="7683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</a:rPr>
                <a:t>Mean</a:t>
              </a:r>
            </a:p>
          </p:txBody>
        </p:sp>
        <p:sp>
          <p:nvSpPr>
            <p:cNvPr id="24673" name="Text Box 209"/>
            <p:cNvSpPr txBox="1">
              <a:spLocks noChangeArrowheads="1"/>
            </p:cNvSpPr>
            <p:nvPr/>
          </p:nvSpPr>
          <p:spPr bwMode="auto">
            <a:xfrm>
              <a:off x="3565525" y="6110288"/>
              <a:ext cx="123507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solidFill>
                    <a:schemeClr val="folHlink"/>
                  </a:solidFill>
                </a:rPr>
                <a:t>Median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8153400" cy="4830763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/>
              <a:t>The Mode</a:t>
            </a:r>
          </a:p>
          <a:p>
            <a:pPr lvl="1">
              <a:lnSpc>
                <a:spcPct val="120000"/>
              </a:lnSpc>
            </a:pPr>
            <a:r>
              <a:rPr lang="en-US"/>
              <a:t>The category or score with the largest frequency (or percentage) in the distribution</a:t>
            </a: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2362200" y="3276600"/>
          <a:ext cx="4038600" cy="287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Chart" r:id="rId3" imgW="6629400" imgH="4724310" progId="MSGraph.Chart.8">
                  <p:embed followColorScheme="full"/>
                </p:oleObj>
              </mc:Choice>
              <mc:Fallback>
                <p:oleObj name="Chart" r:id="rId3" imgW="6629400" imgH="4724310" progId="MSGraph.Chart.8">
                  <p:embed followColorScheme="full"/>
                  <p:pic>
                    <p:nvPicPr>
                      <p:cNvPr id="205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276600"/>
                        <a:ext cx="4038600" cy="287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6537325" y="4278313"/>
            <a:ext cx="113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4F6228"/>
                </a:solidFill>
              </a:rPr>
              <a:t>Mode=2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15200" cy="1143000"/>
          </a:xfrm>
          <a:noFill/>
        </p:spPr>
        <p:txBody>
          <a:bodyPr/>
          <a:lstStyle/>
          <a:p>
            <a:r>
              <a:rPr lang="en-US" sz="3800" dirty="0"/>
              <a:t>Measures of Dispersion</a:t>
            </a:r>
          </a:p>
        </p:txBody>
      </p:sp>
      <p:sp>
        <p:nvSpPr>
          <p:cNvPr id="27653" name="Rectangle 4"/>
          <p:cNvSpPr>
            <a:spLocks noGrp="1"/>
          </p:cNvSpPr>
          <p:nvPr>
            <p:ph type="body" idx="1"/>
          </p:nvPr>
        </p:nvSpPr>
        <p:spPr>
          <a:xfrm>
            <a:off x="457200" y="1798638"/>
            <a:ext cx="8229600" cy="4525962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n-US" sz="3000" dirty="0"/>
              <a:t>Describes the spread of the data or its variation around a central value. It help us to understand how different the data values are from one another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1143000"/>
          </a:xfrm>
          <a:noFill/>
        </p:spPr>
        <p:txBody>
          <a:bodyPr/>
          <a:lstStyle/>
          <a:p>
            <a:r>
              <a:rPr lang="en-US" sz="3800"/>
              <a:t>Range</a:t>
            </a:r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533400" y="1524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200" dirty="0">
                <a:latin typeface="Candara" pitchFamily="34" charset="0"/>
              </a:rPr>
              <a:t>Indicates the difference between the highest and lowest numbers in the data. 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n-US" sz="2200" dirty="0">
              <a:latin typeface="Candara" pitchFamily="34" charset="0"/>
            </a:endParaRP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200" u="sng" dirty="0">
                <a:latin typeface="Candara" pitchFamily="34" charset="0"/>
              </a:rPr>
              <a:t>Advantages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2200" dirty="0">
                <a:latin typeface="Candara" pitchFamily="34" charset="0"/>
              </a:rPr>
              <a:t>It is easy to calculate.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200" dirty="0">
                <a:latin typeface="Candara" pitchFamily="34" charset="0"/>
              </a:rPr>
              <a:t>    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200" u="sng" dirty="0">
                <a:latin typeface="Candara" pitchFamily="34" charset="0"/>
              </a:rPr>
              <a:t>Disadvantages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2200" dirty="0">
                <a:latin typeface="Candara" pitchFamily="34" charset="0"/>
              </a:rPr>
              <a:t>Uses only two values in the distribution. 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2200" dirty="0">
                <a:latin typeface="Candara" pitchFamily="34" charset="0"/>
              </a:rPr>
              <a:t>Does not tell about the variability of the values within the distribution.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200" dirty="0" err="1">
                <a:latin typeface="Candara" pitchFamily="34" charset="0"/>
              </a:rPr>
              <a:t>Eg</a:t>
            </a:r>
            <a:r>
              <a:rPr lang="en-US" sz="2200" dirty="0">
                <a:latin typeface="Candara" pitchFamily="34" charset="0"/>
              </a:rPr>
              <a:t>. Data: {4, 4, 4, 4, 50}              Range = 46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200" dirty="0">
                <a:latin typeface="Candara" pitchFamily="34" charset="0"/>
              </a:rPr>
              <a:t>       Data: {4, 8, 15, 24, 39, 50}   Range = 46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en-US" sz="2200" dirty="0">
              <a:latin typeface="Candara" pitchFamily="34" charset="0"/>
            </a:endParaRP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200" dirty="0">
                <a:latin typeface="Candara" pitchFamily="34" charset="0"/>
              </a:rPr>
              <a:t>The range is the same in both cases, but the data sets have very different distributions.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n-US" sz="2200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67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6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6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374" name="Group 10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7546374"/>
              </p:ext>
            </p:extLst>
          </p:nvPr>
        </p:nvGraphicFramePr>
        <p:xfrm>
          <a:off x="179512" y="2589800"/>
          <a:ext cx="9143998" cy="2416810"/>
        </p:xfrm>
        <a:graphic>
          <a:graphicData uri="http://schemas.openxmlformats.org/drawingml/2006/table">
            <a:tbl>
              <a:tblPr/>
              <a:tblGrid>
                <a:gridCol w="1428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7147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Original Data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2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Ordered data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Positions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Median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Q1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ndara" pitchFamily="34" charset="0"/>
                          <a:ea typeface="ＭＳ Ｐゴシック" pitchFamily="34" charset="-128"/>
                        </a:rPr>
                        <a:t>Q3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I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ndar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0811" name="Text Box 94"/>
          <p:cNvSpPr txBox="1">
            <a:spLocks noChangeArrowheads="1"/>
          </p:cNvSpPr>
          <p:nvPr/>
        </p:nvSpPr>
        <p:spPr bwMode="auto">
          <a:xfrm>
            <a:off x="709107" y="5214950"/>
            <a:ext cx="41184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err="1">
                <a:latin typeface="Candara" pitchFamily="34" charset="0"/>
              </a:rPr>
              <a:t>Interquartile</a:t>
            </a:r>
            <a:r>
              <a:rPr lang="en-US" sz="2400" dirty="0">
                <a:latin typeface="Candara" pitchFamily="34" charset="0"/>
              </a:rPr>
              <a:t> Range = 62-50=12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755576" y="6093296"/>
            <a:ext cx="8143932" cy="5232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Quartiles contain </a:t>
            </a:r>
            <a:r>
              <a:rPr lang="en-US" sz="2800" i="1" u="sng" dirty="0">
                <a:solidFill>
                  <a:schemeClr val="tx1"/>
                </a:solidFill>
              </a:rPr>
              <a:t>equal numbers but not equal ranges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609B060-97E5-4558-8A0A-98FF51ED3964}"/>
              </a:ext>
            </a:extLst>
          </p:cNvPr>
          <p:cNvSpPr txBox="1">
            <a:spLocks/>
          </p:cNvSpPr>
          <p:nvPr/>
        </p:nvSpPr>
        <p:spPr>
          <a:xfrm>
            <a:off x="381000" y="386990"/>
            <a:ext cx="8583488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endParaRPr lang="en-US" sz="1600" dirty="0"/>
          </a:p>
          <a:p>
            <a:pPr>
              <a:lnSpc>
                <a:spcPct val="130000"/>
              </a:lnSpc>
            </a:pPr>
            <a:endParaRPr lang="en-US" sz="1600" dirty="0"/>
          </a:p>
          <a:p>
            <a:pPr>
              <a:lnSpc>
                <a:spcPct val="130000"/>
              </a:lnSpc>
            </a:pPr>
            <a:r>
              <a:rPr lang="en-US" sz="2400" dirty="0"/>
              <a:t>It is the difference between the upper quartile and the lower quartile(Q3-Q1). </a:t>
            </a:r>
          </a:p>
          <a:p>
            <a:pPr>
              <a:lnSpc>
                <a:spcPct val="130000"/>
              </a:lnSpc>
            </a:pPr>
            <a:endParaRPr lang="en-US" sz="1100" dirty="0"/>
          </a:p>
        </p:txBody>
      </p:sp>
      <p:sp>
        <p:nvSpPr>
          <p:cNvPr id="6" name="Rectangle 91">
            <a:extLst>
              <a:ext uri="{FF2B5EF4-FFF2-40B4-BE49-F238E27FC236}">
                <a16:creationId xmlns:a16="http://schemas.microsoft.com/office/drawing/2014/main" id="{308D4A3F-8108-43E5-868D-096D8EE30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8385"/>
            <a:ext cx="7239000" cy="1143000"/>
          </a:xfrm>
          <a:noFill/>
        </p:spPr>
        <p:txBody>
          <a:bodyPr/>
          <a:lstStyle/>
          <a:p>
            <a:r>
              <a:rPr lang="en-US" sz="3800" dirty="0"/>
              <a:t>Inter quartile Range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Standard Deviation</a:t>
            </a:r>
          </a:p>
        </p:txBody>
      </p:sp>
      <p:sp>
        <p:nvSpPr>
          <p:cNvPr id="3078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3000" dirty="0"/>
              <a:t>   A measure of variation which is based on the mean. A measure of dispersion that considers all values</a:t>
            </a:r>
          </a:p>
          <a:p>
            <a:pPr>
              <a:lnSpc>
                <a:spcPct val="50000"/>
              </a:lnSpc>
              <a:buFont typeface="Arial" charset="0"/>
              <a:buNone/>
            </a:pPr>
            <a:endParaRPr lang="en-US" sz="3000" dirty="0"/>
          </a:p>
          <a:p>
            <a:pPr>
              <a:buFont typeface="Arial" charset="0"/>
              <a:buNone/>
            </a:pPr>
            <a:r>
              <a:rPr lang="en-US" sz="3000" dirty="0"/>
              <a:t>   SD looks at the differences between individual (</a:t>
            </a:r>
            <a:r>
              <a:rPr lang="en-US" sz="3000" i="1" dirty="0"/>
              <a:t>Y</a:t>
            </a:r>
            <a:r>
              <a:rPr lang="en-US" sz="3000" dirty="0"/>
              <a:t>) values and the mean.</a:t>
            </a:r>
          </a:p>
        </p:txBody>
      </p:sp>
      <p:graphicFrame>
        <p:nvGraphicFramePr>
          <p:cNvPr id="3074" name="Object 5">
            <a:hlinkClick r:id="" action="ppaction://ole?verb=0"/>
          </p:cNvPr>
          <p:cNvGraphicFramePr>
            <a:graphicFrameLocks noGrp="1"/>
          </p:cNvGraphicFramePr>
          <p:nvPr>
            <p:ph sz="quarter" idx="2"/>
          </p:nvPr>
        </p:nvGraphicFramePr>
        <p:xfrm>
          <a:off x="1828800" y="4419600"/>
          <a:ext cx="6243662" cy="17954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Microsoft Equation 3.0" r:id="rId3" imgW="1650960" imgH="685800" progId="Equation.3">
                  <p:embed/>
                </p:oleObj>
              </mc:Choice>
              <mc:Fallback>
                <p:oleObj name="Microsoft Equation 3.0" r:id="rId3" imgW="1650960" imgH="685800" progId="Equation.3">
                  <p:embed/>
                  <p:pic>
                    <p:nvPicPr>
                      <p:cNvPr id="3074" name="Object 5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419600"/>
                        <a:ext cx="6243662" cy="17954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3"/>
          <p:cNvSpPr>
            <a:spLocks noGrp="1"/>
          </p:cNvSpPr>
          <p:nvPr>
            <p:ph type="body" idx="1"/>
          </p:nvPr>
        </p:nvSpPr>
        <p:spPr>
          <a:xfrm>
            <a:off x="457200" y="764704"/>
            <a:ext cx="8229600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u="sng" dirty="0"/>
              <a:t>Interpretation:</a:t>
            </a:r>
          </a:p>
          <a:p>
            <a:pPr>
              <a:buFont typeface="Arial" charset="0"/>
              <a:buNone/>
            </a:pPr>
            <a:r>
              <a:rPr lang="en-US" sz="3000" dirty="0"/>
              <a:t>A small SD indicates that values are close to the average value. </a:t>
            </a:r>
          </a:p>
          <a:p>
            <a:pPr>
              <a:buFont typeface="Arial" charset="0"/>
              <a:buNone/>
            </a:pPr>
            <a:r>
              <a:rPr lang="en-US" sz="3000" dirty="0"/>
              <a:t>A large SD indicates that values are further away from the average value.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en-US" sz="3000" dirty="0"/>
          </a:p>
          <a:p>
            <a:pPr>
              <a:buFont typeface="Arial" charset="0"/>
              <a:buNone/>
            </a:pPr>
            <a:r>
              <a:rPr lang="en-US" sz="3000" dirty="0"/>
              <a:t>The lowest value of a standard deviation is 0. This means that there is no variation (i.e. all the values are same)  </a:t>
            </a:r>
          </a:p>
          <a:p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7162800" cy="1066800"/>
          </a:xfrm>
          <a:noFill/>
        </p:spPr>
        <p:txBody>
          <a:bodyPr/>
          <a:lstStyle/>
          <a:p>
            <a:r>
              <a:rPr lang="en-US"/>
              <a:t>Frequency distributions</a:t>
            </a:r>
          </a:p>
        </p:txBody>
      </p:sp>
      <p:sp>
        <p:nvSpPr>
          <p:cNvPr id="8198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752600"/>
            <a:ext cx="3962400" cy="4191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Pattern obtained from measuring a large number of individuals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Usually examined by histograms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en-US" sz="2800" dirty="0"/>
          </a:p>
        </p:txBody>
      </p:sp>
      <p:graphicFrame>
        <p:nvGraphicFramePr>
          <p:cNvPr id="8194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730750" y="1500188"/>
          <a:ext cx="3641725" cy="208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Chart" r:id="rId3" imgW="3800520" imgH="2171700" progId="MSGraph.Chart.8">
                  <p:embed followColorScheme="full"/>
                </p:oleObj>
              </mc:Choice>
              <mc:Fallback>
                <p:oleObj name="Chart" r:id="rId3" imgW="3800520" imgH="2171700" progId="MSGraph.Chart.8">
                  <p:embed followColorScheme="full"/>
                  <p:pic>
                    <p:nvPicPr>
                      <p:cNvPr id="819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0" y="1500188"/>
                        <a:ext cx="3641725" cy="2081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9" name="Picture 7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267200" y="3649663"/>
            <a:ext cx="4876800" cy="2724150"/>
          </a:xfrm>
        </p:spPr>
      </p:pic>
    </p:spTree>
    <p:extLst>
      <p:ext uri="{BB962C8B-B14F-4D97-AF65-F5344CB8AC3E}">
        <p14:creationId xmlns:p14="http://schemas.microsoft.com/office/powerpoint/2010/main" val="2494593636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11,2012</a:t>
            </a:r>
            <a:endParaRPr lang="en-GB"/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Thomas, Griffiths</a:t>
            </a:r>
          </a:p>
        </p:txBody>
      </p:sp>
      <p:sp>
        <p:nvSpPr>
          <p:cNvPr id="49156" name="Rectang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7162800" cy="1066800"/>
          </a:xfrm>
          <a:noFill/>
        </p:spPr>
        <p:txBody>
          <a:bodyPr/>
          <a:lstStyle/>
          <a:p>
            <a:r>
              <a:rPr lang="en-US" sz="3600"/>
              <a:t>Probability Distributions</a:t>
            </a:r>
          </a:p>
        </p:txBody>
      </p:sp>
      <p:sp>
        <p:nvSpPr>
          <p:cNvPr id="49157" name="Slide Number Placeholder 24"/>
          <p:cNvSpPr txBox="1">
            <a:spLocks noGrp="1"/>
          </p:cNvSpPr>
          <p:nvPr/>
        </p:nvSpPr>
        <p:spPr bwMode="auto">
          <a:xfrm>
            <a:off x="6553200" y="6492875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GB" sz="1200">
                <a:latin typeface="Candara" pitchFamily="34" charset="0"/>
              </a:rPr>
              <a:t>Slide </a:t>
            </a:r>
            <a:fld id="{A309025A-4540-4352-A05F-575E7BEE6AB9}" type="slidenum">
              <a:rPr lang="en-GB" sz="1200">
                <a:latin typeface="Candara" pitchFamily="34" charset="0"/>
              </a:rPr>
              <a:pPr algn="r"/>
              <a:t>18</a:t>
            </a:fld>
            <a:endParaRPr lang="en-GB" sz="1200">
              <a:latin typeface="Candara" pitchFamily="34" charset="0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533400" y="1055688"/>
            <a:ext cx="7848600" cy="5802312"/>
            <a:chOff x="533400" y="1055688"/>
            <a:chExt cx="7848600" cy="5802312"/>
          </a:xfrm>
        </p:grpSpPr>
        <p:pic>
          <p:nvPicPr>
            <p:cNvPr id="49159" name="Picture 4" descr="697509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33400" y="1055688"/>
              <a:ext cx="7848600" cy="5802312"/>
            </a:xfrm>
            <a:prstGeom prst="rect">
              <a:avLst/>
            </a:prstGeom>
            <a:solidFill>
              <a:schemeClr val="accent1">
                <a:alpha val="41960"/>
              </a:schemeClr>
            </a:solidFill>
          </p:spPr>
        </p:pic>
        <p:sp>
          <p:nvSpPr>
            <p:cNvPr id="49160" name="Line 5"/>
            <p:cNvSpPr>
              <a:spLocks noChangeShapeType="1"/>
            </p:cNvSpPr>
            <p:nvPr/>
          </p:nvSpPr>
          <p:spPr bwMode="auto">
            <a:xfrm flipV="1">
              <a:off x="6019800" y="3810000"/>
              <a:ext cx="0" cy="22860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9161" name="Line 6"/>
            <p:cNvSpPr>
              <a:spLocks noChangeShapeType="1"/>
            </p:cNvSpPr>
            <p:nvPr/>
          </p:nvSpPr>
          <p:spPr bwMode="auto">
            <a:xfrm>
              <a:off x="5486400" y="3810000"/>
              <a:ext cx="5334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565699055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>
            <a:extLst>
              <a:ext uri="{FF2B5EF4-FFF2-40B4-BE49-F238E27FC236}">
                <a16:creationId xmlns:a16="http://schemas.microsoft.com/office/drawing/2014/main" id="{7366D392-56C3-4F16-AB58-46500BB7BB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838200"/>
            <a:ext cx="815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graphicFrame>
        <p:nvGraphicFramePr>
          <p:cNvPr id="48131" name="Object 3">
            <a:extLst>
              <a:ext uri="{FF2B5EF4-FFF2-40B4-BE49-F238E27FC236}">
                <a16:creationId xmlns:a16="http://schemas.microsoft.com/office/drawing/2014/main" id="{A8859767-5BA6-4C77-BF4E-B5B1B80C2C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522864"/>
              </p:ext>
            </p:extLst>
          </p:nvPr>
        </p:nvGraphicFramePr>
        <p:xfrm>
          <a:off x="-228600" y="-76200"/>
          <a:ext cx="9677400" cy="708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Slide" r:id="rId3" imgW="1949217" imgH="1461532" progId="PowerPoint.Slide.8">
                  <p:embed/>
                </p:oleObj>
              </mc:Choice>
              <mc:Fallback>
                <p:oleObj name="Slide" r:id="rId3" imgW="1949217" imgH="1461532" progId="PowerPoint.Slide.8">
                  <p:embed/>
                  <p:pic>
                    <p:nvPicPr>
                      <p:cNvPr id="48131" name="Object 3">
                        <a:extLst>
                          <a:ext uri="{FF2B5EF4-FFF2-40B4-BE49-F238E27FC236}">
                            <a16:creationId xmlns:a16="http://schemas.microsoft.com/office/drawing/2014/main" id="{A8859767-5BA6-4C77-BF4E-B5B1B80C2C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28600" y="-76200"/>
                        <a:ext cx="9677400" cy="708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1296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09" y="1916832"/>
            <a:ext cx="8229600" cy="4525963"/>
          </a:xfrm>
        </p:spPr>
        <p:txBody>
          <a:bodyPr/>
          <a:lstStyle/>
          <a:p>
            <a:r>
              <a:rPr lang="en-IN" dirty="0"/>
              <a:t>Nature of data</a:t>
            </a:r>
          </a:p>
          <a:p>
            <a:r>
              <a:rPr lang="en-IN" dirty="0"/>
              <a:t>Scales of measurement</a:t>
            </a:r>
          </a:p>
          <a:p>
            <a:r>
              <a:rPr lang="en-IN" dirty="0"/>
              <a:t>Measures of Central Tendency</a:t>
            </a:r>
          </a:p>
          <a:p>
            <a:r>
              <a:rPr lang="en-IN" dirty="0"/>
              <a:t>Measures of dispersion</a:t>
            </a:r>
          </a:p>
          <a:p>
            <a:r>
              <a:rPr lang="en-IN" dirty="0"/>
              <a:t>Sample Size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CB5EE-ABF4-8B47-B106-B521FC4A9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ECF24-ECB2-FD46-8E6A-6D8682A2F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Depends on 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The research question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The study setting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Resources available etc..</a:t>
            </a:r>
          </a:p>
          <a:p>
            <a:pPr marL="0" indent="0">
              <a:buNone/>
            </a:pPr>
            <a:endParaRPr lang="en-US" sz="2700" dirty="0"/>
          </a:p>
          <a:p>
            <a:r>
              <a:rPr lang="en-US" dirty="0"/>
              <a:t>Descriptive studies</a:t>
            </a:r>
          </a:p>
          <a:p>
            <a:r>
              <a:rPr lang="en-US" dirty="0"/>
              <a:t>Analytical Studies</a:t>
            </a:r>
          </a:p>
          <a:p>
            <a:r>
              <a:rPr lang="en-US" dirty="0"/>
              <a:t>Experimental studies</a:t>
            </a:r>
          </a:p>
        </p:txBody>
      </p:sp>
    </p:spTree>
    <p:extLst>
      <p:ext uri="{BB962C8B-B14F-4D97-AF65-F5344CB8AC3E}">
        <p14:creationId xmlns:p14="http://schemas.microsoft.com/office/powerpoint/2010/main" val="22828121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2A41C-C431-4D0E-AAFC-FD514A4FF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Requirement for Sample Size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63E0F-5174-4A2B-8E58-58434739B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224" y="1561654"/>
            <a:ext cx="8507288" cy="4963690"/>
          </a:xfrm>
        </p:spPr>
        <p:txBody>
          <a:bodyPr>
            <a:normAutofit fontScale="92500" lnSpcReduction="10000"/>
          </a:bodyPr>
          <a:lstStyle/>
          <a:p>
            <a:r>
              <a:rPr lang="en-IN" dirty="0"/>
              <a:t>What is the primary objective of the study?</a:t>
            </a:r>
          </a:p>
          <a:p>
            <a:r>
              <a:rPr lang="en-IN" dirty="0"/>
              <a:t>What is the primary outcome?</a:t>
            </a:r>
          </a:p>
          <a:p>
            <a:r>
              <a:rPr lang="en-IN" dirty="0"/>
              <a:t>Number of groups </a:t>
            </a:r>
          </a:p>
          <a:p>
            <a:pPr lvl="1"/>
            <a:r>
              <a:rPr lang="en-IN" dirty="0"/>
              <a:t>One group – Descriptive study</a:t>
            </a:r>
          </a:p>
          <a:p>
            <a:pPr lvl="1"/>
            <a:r>
              <a:rPr lang="en-IN" dirty="0"/>
              <a:t>Comparison of groups ( Case control, Cohort, Clinical Trails)</a:t>
            </a:r>
          </a:p>
          <a:p>
            <a:pPr marL="457200" lvl="1" indent="0">
              <a:buNone/>
            </a:pPr>
            <a:endParaRPr lang="en-IN" dirty="0"/>
          </a:p>
          <a:p>
            <a:r>
              <a:rPr lang="en-US" altLang="en-US" dirty="0">
                <a:sym typeface="Symbol" panose="05050102010706020507" pitchFamily="18" charset="2"/>
              </a:rPr>
              <a:t>Clinically expected variation or </a:t>
            </a:r>
            <a:r>
              <a:rPr lang="en-IN" dirty="0"/>
              <a:t>meanings difference</a:t>
            </a:r>
          </a:p>
          <a:p>
            <a:r>
              <a:rPr lang="en-IN" dirty="0"/>
              <a:t>Precision, confidence interval</a:t>
            </a:r>
          </a:p>
          <a:p>
            <a:r>
              <a:rPr lang="en-IN" dirty="0"/>
              <a:t>Type 1 error or Type II error</a:t>
            </a:r>
          </a:p>
          <a:p>
            <a:endParaRPr lang="en-IN" dirty="0"/>
          </a:p>
          <a:p>
            <a:endParaRPr lang="en-IN" dirty="0"/>
          </a:p>
          <a:p>
            <a:pPr lvl="1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872073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D679E-A638-2B42-966C-8B4D2978E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32856"/>
            <a:ext cx="7886700" cy="994172"/>
          </a:xfrm>
        </p:spPr>
        <p:txBody>
          <a:bodyPr/>
          <a:lstStyle/>
          <a:p>
            <a:r>
              <a:rPr lang="en-US" dirty="0"/>
              <a:t>Descriptive Studies</a:t>
            </a:r>
          </a:p>
        </p:txBody>
      </p:sp>
    </p:spTree>
    <p:extLst>
      <p:ext uri="{BB962C8B-B14F-4D97-AF65-F5344CB8AC3E}">
        <p14:creationId xmlns:p14="http://schemas.microsoft.com/office/powerpoint/2010/main" val="26284047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8BE24-5DA4-420F-8457-9DF2417BA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IN" dirty="0"/>
              <a:t>Descriptive Study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58863A3-793A-43A7-8E81-996A1C912D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0850324"/>
              </p:ext>
            </p:extLst>
          </p:nvPr>
        </p:nvGraphicFramePr>
        <p:xfrm>
          <a:off x="216022" y="1029156"/>
          <a:ext cx="8820474" cy="5712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2767">
                  <a:extLst>
                    <a:ext uri="{9D8B030D-6E8A-4147-A177-3AD203B41FA5}">
                      <a16:colId xmlns:a16="http://schemas.microsoft.com/office/drawing/2014/main" val="761428199"/>
                    </a:ext>
                  </a:extLst>
                </a:gridCol>
                <a:gridCol w="2947549">
                  <a:extLst>
                    <a:ext uri="{9D8B030D-6E8A-4147-A177-3AD203B41FA5}">
                      <a16:colId xmlns:a16="http://schemas.microsoft.com/office/drawing/2014/main" val="1674176554"/>
                    </a:ext>
                  </a:extLst>
                </a:gridCol>
                <a:gridCol w="2940158">
                  <a:extLst>
                    <a:ext uri="{9D8B030D-6E8A-4147-A177-3AD203B41FA5}">
                      <a16:colId xmlns:a16="http://schemas.microsoft.com/office/drawing/2014/main" val="1181097983"/>
                    </a:ext>
                  </a:extLst>
                </a:gridCol>
              </a:tblGrid>
              <a:tr h="55810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5461332"/>
                  </a:ext>
                </a:extLst>
              </a:tr>
              <a:tr h="334334">
                <a:tc gridSpan="3">
                  <a:txBody>
                    <a:bodyPr/>
                    <a:lstStyle/>
                    <a:p>
                      <a:r>
                        <a:rPr lang="en-IN" dirty="0"/>
                        <a:t>What is the prevalence of anaemia among adolescent girls?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757214"/>
                  </a:ext>
                </a:extLst>
              </a:tr>
              <a:tr h="336984">
                <a:tc>
                  <a:txBody>
                    <a:bodyPr/>
                    <a:lstStyle/>
                    <a:p>
                      <a:r>
                        <a:rPr lang="en-IN" dirty="0"/>
                        <a:t>Primary Outcome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/>
                        <a:t>Proportion of anaemia among girls (Categorical Outcome)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1750068"/>
                  </a:ext>
                </a:extLst>
              </a:tr>
              <a:tr h="372476">
                <a:tc>
                  <a:txBody>
                    <a:bodyPr/>
                    <a:lstStyle/>
                    <a:p>
                      <a:r>
                        <a:rPr lang="en-IN" dirty="0"/>
                        <a:t>Number of groups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6608245"/>
                  </a:ext>
                </a:extLst>
              </a:tr>
              <a:tr h="1337335">
                <a:tc>
                  <a:txBody>
                    <a:bodyPr/>
                    <a:lstStyle/>
                    <a:p>
                      <a:r>
                        <a:rPr lang="en-IN" dirty="0"/>
                        <a:t>Sample size Requirement</a:t>
                      </a:r>
                    </a:p>
                    <a:p>
                      <a:endParaRPr lang="en-IN" dirty="0"/>
                    </a:p>
                    <a:p>
                      <a:r>
                        <a:rPr lang="en-IN" dirty="0"/>
                        <a:t>Precision </a:t>
                      </a:r>
                    </a:p>
                    <a:p>
                      <a:r>
                        <a:rPr lang="en-IN" dirty="0"/>
                        <a:t>Confidence interval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/>
                        <a:t>What does the literature say </a:t>
                      </a:r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on prevalence of anemia in adolescent girls? (say 40% )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How precise should the estimate be? (maybe 5% error can be permitted in the estimate)</a:t>
                      </a:r>
                    </a:p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313582"/>
                  </a:ext>
                </a:extLst>
              </a:tr>
              <a:tr h="1337335">
                <a:tc>
                  <a:txBody>
                    <a:bodyPr/>
                    <a:lstStyle/>
                    <a:p>
                      <a:r>
                        <a:rPr lang="en-IN" dirty="0"/>
                        <a:t>Formula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1800" dirty="0">
                          <a:solidFill>
                            <a:schemeClr val="accent2"/>
                          </a:solidFill>
                        </a:rPr>
                        <a:t>Z</a:t>
                      </a:r>
                      <a:r>
                        <a:rPr lang="en-US" sz="1800" dirty="0">
                          <a:solidFill>
                            <a:schemeClr val="accent2"/>
                          </a:solidFill>
                          <a:sym typeface="Symbol" pitchFamily="18" charset="2"/>
                        </a:rPr>
                        <a:t>=  Standardized Normal deviate - 1.96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1800" dirty="0">
                          <a:solidFill>
                            <a:schemeClr val="accent2"/>
                          </a:solidFill>
                          <a:sym typeface="Symbol" pitchFamily="18" charset="2"/>
                        </a:rPr>
                        <a:t>p   = Proportion or Prevalence of interest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1800" dirty="0">
                          <a:solidFill>
                            <a:schemeClr val="accent2"/>
                          </a:solidFill>
                          <a:sym typeface="Symbol" pitchFamily="18" charset="2"/>
                        </a:rPr>
                        <a:t>q   = 100 – p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1800" dirty="0">
                          <a:solidFill>
                            <a:schemeClr val="accent2"/>
                          </a:solidFill>
                          <a:sym typeface="Symbol" pitchFamily="18" charset="2"/>
                        </a:rPr>
                        <a:t>d   = Clinically expected variation/precision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6296341"/>
                  </a:ext>
                </a:extLst>
              </a:tr>
              <a:tr h="1124032">
                <a:tc>
                  <a:txBody>
                    <a:bodyPr/>
                    <a:lstStyle/>
                    <a:p>
                      <a:r>
                        <a:rPr lang="en-IN" dirty="0"/>
                        <a:t>Summary Statistics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IN" dirty="0"/>
                        <a:t>Expressed as Proportion or percentages </a:t>
                      </a:r>
                    </a:p>
                    <a:p>
                      <a:r>
                        <a:rPr lang="en-IN" dirty="0"/>
                        <a:t>95% confidence interval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698435"/>
                  </a:ext>
                </a:extLst>
              </a:tr>
            </a:tbl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AE38B88-2EA1-4928-B25A-A8B6F04E26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842718"/>
              </p:ext>
            </p:extLst>
          </p:nvPr>
        </p:nvGraphicFramePr>
        <p:xfrm>
          <a:off x="755576" y="4581128"/>
          <a:ext cx="2085626" cy="84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Equation" r:id="rId3" imgW="1041120" imgH="545760" progId="Equation.3">
                  <p:embed/>
                </p:oleObj>
              </mc:Choice>
              <mc:Fallback>
                <p:oleObj name="Equation" r:id="rId3" imgW="1041120" imgH="545760" progId="Equation.3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AE38B88-2EA1-4928-B25A-A8B6F04E26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581128"/>
                        <a:ext cx="2085626" cy="8450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02352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8BE24-5DA4-420F-8457-9DF2417BA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IN" dirty="0"/>
              <a:t>Descriptive Study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58863A3-793A-43A7-8E81-996A1C912D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5064854"/>
              </p:ext>
            </p:extLst>
          </p:nvPr>
        </p:nvGraphicFramePr>
        <p:xfrm>
          <a:off x="216022" y="1029156"/>
          <a:ext cx="8820474" cy="5712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2767">
                  <a:extLst>
                    <a:ext uri="{9D8B030D-6E8A-4147-A177-3AD203B41FA5}">
                      <a16:colId xmlns:a16="http://schemas.microsoft.com/office/drawing/2014/main" val="761428199"/>
                    </a:ext>
                  </a:extLst>
                </a:gridCol>
                <a:gridCol w="2947549">
                  <a:extLst>
                    <a:ext uri="{9D8B030D-6E8A-4147-A177-3AD203B41FA5}">
                      <a16:colId xmlns:a16="http://schemas.microsoft.com/office/drawing/2014/main" val="1674176554"/>
                    </a:ext>
                  </a:extLst>
                </a:gridCol>
                <a:gridCol w="2940158">
                  <a:extLst>
                    <a:ext uri="{9D8B030D-6E8A-4147-A177-3AD203B41FA5}">
                      <a16:colId xmlns:a16="http://schemas.microsoft.com/office/drawing/2014/main" val="1181097983"/>
                    </a:ext>
                  </a:extLst>
                </a:gridCol>
              </a:tblGrid>
              <a:tr h="558104">
                <a:tc>
                  <a:txBody>
                    <a:bodyPr/>
                    <a:lstStyle/>
                    <a:p>
                      <a:r>
                        <a:rPr lang="en-IN" dirty="0"/>
                        <a:t>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5461332"/>
                  </a:ext>
                </a:extLst>
              </a:tr>
              <a:tr h="334334">
                <a:tc gridSpan="3">
                  <a:txBody>
                    <a:bodyPr/>
                    <a:lstStyle/>
                    <a:p>
                      <a:r>
                        <a:rPr lang="en-IN" dirty="0"/>
                        <a:t>What is the mean haemoglobin level among adolescent girls?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757214"/>
                  </a:ext>
                </a:extLst>
              </a:tr>
              <a:tr h="336984">
                <a:tc>
                  <a:txBody>
                    <a:bodyPr/>
                    <a:lstStyle/>
                    <a:p>
                      <a:r>
                        <a:rPr lang="en-IN" dirty="0"/>
                        <a:t>Primary Outcome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/>
                        <a:t>Mean haemoglobin level (Continuous Outcome)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1750068"/>
                  </a:ext>
                </a:extLst>
              </a:tr>
              <a:tr h="372476">
                <a:tc>
                  <a:txBody>
                    <a:bodyPr/>
                    <a:lstStyle/>
                    <a:p>
                      <a:r>
                        <a:rPr lang="en-IN" dirty="0"/>
                        <a:t>Number of groups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6608245"/>
                  </a:ext>
                </a:extLst>
              </a:tr>
              <a:tr h="1337335">
                <a:tc>
                  <a:txBody>
                    <a:bodyPr/>
                    <a:lstStyle/>
                    <a:p>
                      <a:r>
                        <a:rPr lang="en-IN" dirty="0"/>
                        <a:t>Sample size Requirement</a:t>
                      </a:r>
                    </a:p>
                    <a:p>
                      <a:endParaRPr lang="en-IN" dirty="0"/>
                    </a:p>
                    <a:p>
                      <a:r>
                        <a:rPr lang="en-IN" dirty="0"/>
                        <a:t>Precision </a:t>
                      </a:r>
                    </a:p>
                    <a:p>
                      <a:r>
                        <a:rPr lang="en-IN" dirty="0"/>
                        <a:t>Confidence interval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/>
                        <a:t>What does the literature say </a:t>
                      </a:r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the mean </a:t>
                      </a:r>
                      <a:r>
                        <a:rPr lang="en-US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hb</a:t>
                      </a:r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level among adolescent girls? (say mean 11.9 with SD of 1.8 )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How precise should the estimate be? (</a:t>
                      </a:r>
                      <a:r>
                        <a:rPr lang="en-US" altLang="en-US" sz="1800" dirty="0"/>
                        <a:t>the precision as 0.80.)</a:t>
                      </a:r>
                      <a:endParaRPr lang="en-US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313582"/>
                  </a:ext>
                </a:extLst>
              </a:tr>
              <a:tr h="1337335">
                <a:tc>
                  <a:txBody>
                    <a:bodyPr/>
                    <a:lstStyle/>
                    <a:p>
                      <a:r>
                        <a:rPr lang="en-IN" dirty="0"/>
                        <a:t>Formula 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1800" dirty="0">
                          <a:solidFill>
                            <a:schemeClr val="accent2"/>
                          </a:solidFill>
                        </a:rPr>
                        <a:t>Z</a:t>
                      </a:r>
                      <a:r>
                        <a:rPr lang="en-US" sz="1800" dirty="0">
                          <a:solidFill>
                            <a:schemeClr val="accent2"/>
                          </a:solidFill>
                          <a:sym typeface="Symbol" pitchFamily="18" charset="2"/>
                        </a:rPr>
                        <a:t>=  Standardized Normal deviate - 1.96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1800" dirty="0">
                          <a:solidFill>
                            <a:schemeClr val="accent2"/>
                          </a:solidFill>
                          <a:sym typeface="Symbol" pitchFamily="18" charset="2"/>
                        </a:rPr>
                        <a:t>p   = Proportion or Prevalence of interest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1800" dirty="0">
                          <a:solidFill>
                            <a:schemeClr val="accent2"/>
                          </a:solidFill>
                          <a:sym typeface="Symbol" pitchFamily="18" charset="2"/>
                        </a:rPr>
                        <a:t>q   = 100 – p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1800" dirty="0">
                          <a:solidFill>
                            <a:schemeClr val="accent2"/>
                          </a:solidFill>
                          <a:sym typeface="Symbol" pitchFamily="18" charset="2"/>
                        </a:rPr>
                        <a:t>d   = Clinically expected variation/precision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6296341"/>
                  </a:ext>
                </a:extLst>
              </a:tr>
              <a:tr h="1124032">
                <a:tc>
                  <a:txBody>
                    <a:bodyPr/>
                    <a:lstStyle/>
                    <a:p>
                      <a:r>
                        <a:rPr lang="en-IN" dirty="0"/>
                        <a:t>Summary Statistics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IN" dirty="0"/>
                        <a:t>Expressed as mean with SD</a:t>
                      </a:r>
                    </a:p>
                    <a:p>
                      <a:r>
                        <a:rPr lang="en-IN" dirty="0"/>
                        <a:t>95% confidence interval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698435"/>
                  </a:ext>
                </a:extLst>
              </a:tr>
            </a:tbl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99CB6756-8C1D-48D5-87AE-D714CF499C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5346968"/>
              </p:ext>
            </p:extLst>
          </p:nvPr>
        </p:nvGraphicFramePr>
        <p:xfrm>
          <a:off x="432404" y="4509120"/>
          <a:ext cx="2719387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Equation" r:id="rId3" imgW="800100" imgH="419100" progId="Equation.3">
                  <p:embed/>
                </p:oleObj>
              </mc:Choice>
              <mc:Fallback>
                <p:oleObj name="Equation" r:id="rId3" imgW="800100" imgH="419100" progId="Equation.3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99CB6756-8C1D-48D5-87AE-D714CF499C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04" y="4509120"/>
                        <a:ext cx="2719387" cy="9493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02331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DC694-2E9D-DB4C-AECE-325A8762B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Descriptive study-when associations are explored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A51B7-CF12-0548-98B5-91975E4A5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83162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Additional questions on association between variables</a:t>
            </a:r>
          </a:p>
          <a:p>
            <a:r>
              <a:rPr lang="en-US" sz="2800" dirty="0" err="1"/>
              <a:t>Eg</a:t>
            </a:r>
            <a:r>
              <a:rPr lang="en-US" sz="2800" dirty="0"/>
              <a:t>: Is there an association of anemia with place of residence (urban/rural)</a:t>
            </a:r>
          </a:p>
          <a:p>
            <a:r>
              <a:rPr lang="en-US" sz="2800" dirty="0"/>
              <a:t>Nature of variables: Both categorical</a:t>
            </a:r>
          </a:p>
          <a:p>
            <a:r>
              <a:rPr lang="en-US" sz="2800" dirty="0"/>
              <a:t>Can be explored using chi-square test</a:t>
            </a:r>
          </a:p>
          <a:p>
            <a:endParaRPr lang="en-US" sz="2800" dirty="0"/>
          </a:p>
          <a:p>
            <a:r>
              <a:rPr lang="en-US" sz="2800" dirty="0" err="1"/>
              <a:t>Eg</a:t>
            </a:r>
            <a:r>
              <a:rPr lang="en-US" sz="2800" dirty="0"/>
              <a:t>: Is there an association of anemia  with school attendance as number of days of attendance</a:t>
            </a:r>
          </a:p>
          <a:p>
            <a:r>
              <a:rPr lang="en-US" sz="2800" dirty="0"/>
              <a:t>Nature of variables: One continuous and the other categorical</a:t>
            </a:r>
          </a:p>
          <a:p>
            <a:r>
              <a:rPr lang="en-US" sz="2800" dirty="0"/>
              <a:t>Can be explored using independent sample test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420819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6F5AB-E484-554C-AE84-510D1239F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628800"/>
            <a:ext cx="7886700" cy="994172"/>
          </a:xfrm>
        </p:spPr>
        <p:txBody>
          <a:bodyPr>
            <a:normAutofit/>
          </a:bodyPr>
          <a:lstStyle/>
          <a:p>
            <a:r>
              <a:rPr lang="en-US" sz="4800" dirty="0"/>
              <a:t>Clinical trials</a:t>
            </a:r>
          </a:p>
        </p:txBody>
      </p:sp>
    </p:spTree>
    <p:extLst>
      <p:ext uri="{BB962C8B-B14F-4D97-AF65-F5344CB8AC3E}">
        <p14:creationId xmlns:p14="http://schemas.microsoft.com/office/powerpoint/2010/main" val="33870180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1527E-BBA8-0542-9011-AA5943224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260648"/>
            <a:ext cx="7886700" cy="567820"/>
          </a:xfrm>
        </p:spPr>
        <p:txBody>
          <a:bodyPr>
            <a:normAutofit fontScale="90000"/>
          </a:bodyPr>
          <a:lstStyle/>
          <a:p>
            <a:r>
              <a:rPr lang="en-US" dirty="0"/>
              <a:t>Randomized controlled trials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4FEB1BF-6014-CA43-9590-629E69F13B36}"/>
              </a:ext>
            </a:extLst>
          </p:cNvPr>
          <p:cNvSpPr txBox="1">
            <a:spLocks/>
          </p:cNvSpPr>
          <p:nvPr/>
        </p:nvSpPr>
        <p:spPr>
          <a:xfrm>
            <a:off x="308285" y="1196752"/>
            <a:ext cx="8527430" cy="504056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There will be two groups: Intervention and control </a:t>
            </a:r>
          </a:p>
          <a:p>
            <a:r>
              <a:rPr lang="en-US" dirty="0"/>
              <a:t>Control could be placebo or standard</a:t>
            </a:r>
          </a:p>
          <a:p>
            <a:r>
              <a:rPr lang="en-US" dirty="0"/>
              <a:t>Exposures or independent variable - will be categorical, i.e., intervention/control</a:t>
            </a:r>
          </a:p>
          <a:p>
            <a:r>
              <a:rPr lang="en-US" dirty="0"/>
              <a:t>Outcomes or response variable - can be categorical or continuous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6C756C-1B40-4D0B-872B-2E2707B8F409}"/>
              </a:ext>
            </a:extLst>
          </p:cNvPr>
          <p:cNvSpPr/>
          <p:nvPr/>
        </p:nvSpPr>
        <p:spPr>
          <a:xfrm>
            <a:off x="46414" y="3857179"/>
            <a:ext cx="8918073" cy="3156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Example: MI in group with Aspirin vs Placebo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685800" lvl="2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Outcome is categorical – presence of MI </a:t>
            </a:r>
          </a:p>
          <a:p>
            <a:pPr marL="685800" lvl="2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/>
              <a:t>Exposure variables will be categorical – Either Aspirin or Placebo</a:t>
            </a:r>
          </a:p>
        </p:txBody>
      </p:sp>
    </p:spTree>
    <p:extLst>
      <p:ext uri="{BB962C8B-B14F-4D97-AF65-F5344CB8AC3E}">
        <p14:creationId xmlns:p14="http://schemas.microsoft.com/office/powerpoint/2010/main" val="39492341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1C6CB-7C20-1340-A1EC-C7F82E741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79" y="161524"/>
            <a:ext cx="8709601" cy="1323438"/>
          </a:xfrm>
        </p:spPr>
        <p:txBody>
          <a:bodyPr>
            <a:normAutofit fontScale="90000"/>
          </a:bodyPr>
          <a:lstStyle/>
          <a:p>
            <a:r>
              <a:rPr lang="en-US" dirty="0"/>
              <a:t>RCT studies - Testing of significance</a:t>
            </a:r>
            <a:br>
              <a:rPr lang="en-US" dirty="0">
                <a:solidFill>
                  <a:schemeClr val="accent6"/>
                </a:solidFill>
              </a:rPr>
            </a:b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96FE9C-9F8F-7A4A-9166-ABD3C5932B7E}"/>
              </a:ext>
            </a:extLst>
          </p:cNvPr>
          <p:cNvSpPr txBox="1">
            <a:spLocks/>
          </p:cNvSpPr>
          <p:nvPr/>
        </p:nvSpPr>
        <p:spPr>
          <a:xfrm>
            <a:off x="412626" y="1268760"/>
            <a:ext cx="8318748" cy="511256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Chi-square test will be used if we were to compare the presence of MI between Aspirin and placebo group. 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r>
              <a:rPr lang="en-US" sz="2400" dirty="0"/>
              <a:t>Independent t test will be used if were to compare the mean age of the subjects between Aspirin and Placebo group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r>
              <a:rPr lang="en-US" sz="2400" dirty="0"/>
              <a:t>Relative risk will be used to assess the risk of subjects who are on Aspirin as compared to placebo</a:t>
            </a: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accent6"/>
              </a:solidFill>
            </a:endParaRPr>
          </a:p>
          <a:p>
            <a:pPr lvl="1"/>
            <a:endParaRPr lang="en-US" sz="21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E7D80F7-8625-4584-907D-3DAC8FD6354C}"/>
              </a:ext>
            </a:extLst>
          </p:cNvPr>
          <p:cNvSpPr/>
          <p:nvPr/>
        </p:nvSpPr>
        <p:spPr>
          <a:xfrm>
            <a:off x="168165" y="4653136"/>
            <a:ext cx="84604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RR of MI was 0.80 (95% CI: 0.78, 0.82) in Aspirin intervention group vs Placebo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Subjects randomized to the aspirin arm had 20% lower risk of developing MI during follow up vs those on Placebo</a:t>
            </a:r>
          </a:p>
        </p:txBody>
      </p:sp>
    </p:spTree>
    <p:extLst>
      <p:ext uri="{BB962C8B-B14F-4D97-AF65-F5344CB8AC3E}">
        <p14:creationId xmlns:p14="http://schemas.microsoft.com/office/powerpoint/2010/main" val="41649121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C41FB-FD5B-FE46-BA02-C66A1F9DC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9258"/>
            <a:ext cx="8686800" cy="1325562"/>
          </a:xfrm>
        </p:spPr>
        <p:txBody>
          <a:bodyPr>
            <a:normAutofit fontScale="90000"/>
          </a:bodyPr>
          <a:lstStyle/>
          <a:p>
            <a:r>
              <a:rPr lang="en-US" dirty="0"/>
              <a:t>RCT sample size: categorical 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00B94-ED9F-0C44-9744-FE626D4A2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C9274618-6E46-4A3B-A3AB-FDA452F20A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4853314"/>
              </p:ext>
            </p:extLst>
          </p:nvPr>
        </p:nvGraphicFramePr>
        <p:xfrm>
          <a:off x="1835696" y="1419640"/>
          <a:ext cx="5214937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Equation" r:id="rId3" imgW="1638300" imgH="596900" progId="Equation.3">
                  <p:embed/>
                </p:oleObj>
              </mc:Choice>
              <mc:Fallback>
                <p:oleObj name="Equation" r:id="rId3" imgW="1638300" imgH="596900" progId="Equation.3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C9274618-6E46-4A3B-A3AB-FDA452F20A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1419640"/>
                        <a:ext cx="5214937" cy="14732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5">
            <a:extLst>
              <a:ext uri="{FF2B5EF4-FFF2-40B4-BE49-F238E27FC236}">
                <a16:creationId xmlns:a16="http://schemas.microsoft.com/office/drawing/2014/main" id="{01B1E491-48BB-41D9-B8E1-90D35ECA50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916238"/>
            <a:ext cx="8128000" cy="2949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dirty="0"/>
              <a:t>Where</a:t>
            </a:r>
          </a:p>
          <a:p>
            <a:pPr>
              <a:spcBef>
                <a:spcPct val="50000"/>
              </a:spcBef>
            </a:pPr>
            <a:r>
              <a:rPr lang="en-US" altLang="en-US" sz="2000" dirty="0"/>
              <a:t>  Z</a:t>
            </a:r>
            <a:r>
              <a:rPr lang="en-US" altLang="en-US" sz="2000" baseline="-25000" dirty="0">
                <a:sym typeface="Symbol" panose="05050102010706020507" pitchFamily="18" charset="2"/>
              </a:rPr>
              <a:t> </a:t>
            </a:r>
            <a:r>
              <a:rPr lang="en-US" altLang="en-US" sz="2000" dirty="0">
                <a:sym typeface="Symbol" panose="05050102010706020507" pitchFamily="18" charset="2"/>
              </a:rPr>
              <a:t>= Z value for  level</a:t>
            </a:r>
            <a:endParaRPr lang="en-US" altLang="en-US" sz="2000" baseline="-25000" dirty="0">
              <a:sym typeface="Symbol" panose="05050102010706020507" pitchFamily="18" charset="2"/>
            </a:endParaRPr>
          </a:p>
          <a:p>
            <a:pPr>
              <a:spcBef>
                <a:spcPct val="50000"/>
              </a:spcBef>
            </a:pPr>
            <a:r>
              <a:rPr lang="en-US" altLang="en-US" sz="2000" dirty="0"/>
              <a:t>  Z</a:t>
            </a:r>
            <a:r>
              <a:rPr lang="en-US" altLang="en-US" sz="2000" baseline="-25000" dirty="0">
                <a:sym typeface="Symbol" panose="05050102010706020507" pitchFamily="18" charset="2"/>
              </a:rPr>
              <a:t></a:t>
            </a:r>
            <a:r>
              <a:rPr lang="en-US" altLang="en-US" sz="2000" dirty="0">
                <a:sym typeface="Symbol" panose="05050102010706020507" pitchFamily="18" charset="2"/>
              </a:rPr>
              <a:t> = Z value for  level</a:t>
            </a:r>
          </a:p>
          <a:p>
            <a:pPr>
              <a:spcBef>
                <a:spcPct val="50000"/>
              </a:spcBef>
            </a:pPr>
            <a:r>
              <a:rPr lang="en-US" altLang="en-US" sz="2000" dirty="0">
                <a:sym typeface="Symbol" panose="05050102010706020507" pitchFamily="18" charset="2"/>
              </a:rPr>
              <a:t>  p   = average percentage between two groups </a:t>
            </a:r>
          </a:p>
          <a:p>
            <a:pPr>
              <a:spcBef>
                <a:spcPct val="50000"/>
              </a:spcBef>
            </a:pPr>
            <a:r>
              <a:rPr lang="en-US" altLang="en-US" sz="2000" dirty="0">
                <a:sym typeface="Symbol" panose="05050102010706020507" pitchFamily="18" charset="2"/>
              </a:rPr>
              <a:t>  q   = 100 - p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000" dirty="0">
                <a:sym typeface="Symbol" panose="05050102010706020507" pitchFamily="18" charset="2"/>
              </a:rPr>
              <a:t>  d   = Clinically meaningful difference between two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000" dirty="0">
                <a:sym typeface="Symbol" panose="05050102010706020507" pitchFamily="18" charset="2"/>
              </a:rPr>
              <a:t>          groups</a:t>
            </a:r>
          </a:p>
        </p:txBody>
      </p:sp>
    </p:spTree>
    <p:extLst>
      <p:ext uri="{BB962C8B-B14F-4D97-AF65-F5344CB8AC3E}">
        <p14:creationId xmlns:p14="http://schemas.microsoft.com/office/powerpoint/2010/main" val="2806515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Data and Variables</a:t>
            </a:r>
            <a:endParaRPr lang="en-IN" dirty="0"/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327956"/>
            <a:ext cx="8229600" cy="6640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3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Information related to the research question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  <p:sp>
        <p:nvSpPr>
          <p:cNvPr id="5" name="Rectangle 4"/>
          <p:cNvSpPr txBox="1">
            <a:spLocks/>
          </p:cNvSpPr>
          <p:nvPr/>
        </p:nvSpPr>
        <p:spPr>
          <a:xfrm>
            <a:off x="457200" y="2000931"/>
            <a:ext cx="8229600" cy="22098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Anything that changes, in a study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Varies from person to person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Eg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: Age, sex, weight, height</a:t>
            </a:r>
            <a:r>
              <a:rPr kumimoji="0" lang="en-US" sz="3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6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921483A8-BBB3-4C5E-A6D6-AB9DDC1EDB49}"/>
              </a:ext>
            </a:extLst>
          </p:cNvPr>
          <p:cNvSpPr txBox="1">
            <a:spLocks/>
          </p:cNvSpPr>
          <p:nvPr/>
        </p:nvSpPr>
        <p:spPr>
          <a:xfrm>
            <a:off x="457200" y="4256162"/>
            <a:ext cx="8229600" cy="93758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Something you measure,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Eg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: Weight, Height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5FDD47CA-5676-42E2-BC12-A7DED2783D61}"/>
              </a:ext>
            </a:extLst>
          </p:cNvPr>
          <p:cNvSpPr txBox="1">
            <a:spLocks/>
          </p:cNvSpPr>
          <p:nvPr/>
        </p:nvSpPr>
        <p:spPr>
          <a:xfrm>
            <a:off x="457200" y="5322776"/>
            <a:ext cx="8579296" cy="1459024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3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Condition you change,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Eg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: When studying effect of 2 types of diet</a:t>
            </a:r>
            <a:r>
              <a:rPr lang="en-US" sz="3000" dirty="0">
                <a:latin typeface="Garamond" pitchFamily="18" charset="0"/>
              </a:rPr>
              <a:t> on Overweight / Obese subjects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>
            <a:extLst>
              <a:ext uri="{FF2B5EF4-FFF2-40B4-BE49-F238E27FC236}">
                <a16:creationId xmlns:a16="http://schemas.microsoft.com/office/drawing/2014/main" id="{FA9FB84C-23F5-4B73-A7DD-039B0EE086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081338"/>
            <a:ext cx="6858000" cy="210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P  =  (16.7+4.2)/2=10.4%</a:t>
            </a:r>
          </a:p>
          <a:p>
            <a:pPr>
              <a:spcBef>
                <a:spcPct val="50000"/>
              </a:spcBef>
            </a:pPr>
            <a:r>
              <a:rPr lang="en-US" altLang="en-US" dirty="0"/>
              <a:t>q  =  89.6%</a:t>
            </a:r>
          </a:p>
          <a:p>
            <a:pPr>
              <a:spcBef>
                <a:spcPct val="50000"/>
              </a:spcBef>
            </a:pPr>
            <a:r>
              <a:rPr lang="en-US" altLang="en-US" dirty="0"/>
              <a:t>Z</a:t>
            </a:r>
            <a:r>
              <a:rPr lang="en-US" altLang="en-US" baseline="-25000" dirty="0">
                <a:sym typeface="Symbol" panose="05050102010706020507" pitchFamily="18" charset="2"/>
              </a:rPr>
              <a:t></a:t>
            </a:r>
            <a:r>
              <a:rPr lang="en-US" altLang="en-US" dirty="0">
                <a:sym typeface="Symbol" panose="05050102010706020507" pitchFamily="18" charset="2"/>
              </a:rPr>
              <a:t>= 1.96 for  at 0.05</a:t>
            </a:r>
          </a:p>
          <a:p>
            <a:pPr>
              <a:spcBef>
                <a:spcPct val="50000"/>
              </a:spcBef>
            </a:pPr>
            <a:r>
              <a:rPr lang="en-US" altLang="en-US" dirty="0">
                <a:sym typeface="Symbol" panose="05050102010706020507" pitchFamily="18" charset="2"/>
              </a:rPr>
              <a:t>Z</a:t>
            </a:r>
            <a:r>
              <a:rPr lang="en-US" altLang="en-US" baseline="-25000" dirty="0">
                <a:sym typeface="Symbol" panose="05050102010706020507" pitchFamily="18" charset="2"/>
              </a:rPr>
              <a:t></a:t>
            </a:r>
            <a:r>
              <a:rPr lang="en-US" altLang="en-US" dirty="0">
                <a:sym typeface="Symbol" panose="05050102010706020507" pitchFamily="18" charset="2"/>
              </a:rPr>
              <a:t> = 1.282 for  at 0.10</a:t>
            </a:r>
            <a:endParaRPr lang="en-US" altLang="en-US" dirty="0"/>
          </a:p>
        </p:txBody>
      </p:sp>
      <p:graphicFrame>
        <p:nvGraphicFramePr>
          <p:cNvPr id="23555" name="Object 3">
            <a:extLst>
              <a:ext uri="{FF2B5EF4-FFF2-40B4-BE49-F238E27FC236}">
                <a16:creationId xmlns:a16="http://schemas.microsoft.com/office/drawing/2014/main" id="{9E900271-29B9-409E-8CD1-0587D0F039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31938" y="538163"/>
          <a:ext cx="5238750" cy="256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Document" r:id="rId3" imgW="7112508" imgH="3500628" progId="Word.Document.8">
                  <p:embed/>
                </p:oleObj>
              </mc:Choice>
              <mc:Fallback>
                <p:oleObj name="Document" r:id="rId3" imgW="7112508" imgH="3500628" progId="Word.Document.8">
                  <p:embed/>
                  <p:pic>
                    <p:nvPicPr>
                      <p:cNvPr id="23555" name="Object 3">
                        <a:extLst>
                          <a:ext uri="{FF2B5EF4-FFF2-40B4-BE49-F238E27FC236}">
                            <a16:creationId xmlns:a16="http://schemas.microsoft.com/office/drawing/2014/main" id="{9E900271-29B9-409E-8CD1-0587D0F039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1938" y="538163"/>
                        <a:ext cx="5238750" cy="256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>
            <a:extLst>
              <a:ext uri="{FF2B5EF4-FFF2-40B4-BE49-F238E27FC236}">
                <a16:creationId xmlns:a16="http://schemas.microsoft.com/office/drawing/2014/main" id="{D06771D3-26B4-4AB4-87DA-655980C7E0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5513388"/>
          <a:ext cx="6383338" cy="111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5" imgW="3035300" imgH="533400" progId="Equation.3">
                  <p:embed/>
                </p:oleObj>
              </mc:Choice>
              <mc:Fallback>
                <p:oleObj name="Equation" r:id="rId5" imgW="3035300" imgH="533400" progId="Equation.3">
                  <p:embed/>
                  <p:pic>
                    <p:nvPicPr>
                      <p:cNvPr id="23556" name="Object 4">
                        <a:extLst>
                          <a:ext uri="{FF2B5EF4-FFF2-40B4-BE49-F238E27FC236}">
                            <a16:creationId xmlns:a16="http://schemas.microsoft.com/office/drawing/2014/main" id="{D06771D3-26B4-4AB4-87DA-655980C7E0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513388"/>
                        <a:ext cx="6383338" cy="111601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7" name="Text Box 5">
            <a:extLst>
              <a:ext uri="{FF2B5EF4-FFF2-40B4-BE49-F238E27FC236}">
                <a16:creationId xmlns:a16="http://schemas.microsoft.com/office/drawing/2014/main" id="{45EFE9BE-3464-4122-BC97-EA3FABF8E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0"/>
            <a:ext cx="4064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000" b="1"/>
              <a:t>Example (Qualitative) :</a:t>
            </a:r>
            <a:endParaRPr lang="en-US" altLang="en-US" b="1"/>
          </a:p>
        </p:txBody>
      </p:sp>
      <p:sp>
        <p:nvSpPr>
          <p:cNvPr id="23558" name="Text Box 7">
            <a:extLst>
              <a:ext uri="{FF2B5EF4-FFF2-40B4-BE49-F238E27FC236}">
                <a16:creationId xmlns:a16="http://schemas.microsoft.com/office/drawing/2014/main" id="{5ED656CB-DB4B-4811-9592-9DC4D9AE1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867400"/>
            <a:ext cx="1524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200"/>
              <a:t>in each arm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3D7F978-85E1-8047-B57B-2D4A0475CB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4738886"/>
              </p:ext>
            </p:extLst>
          </p:nvPr>
        </p:nvGraphicFramePr>
        <p:xfrm>
          <a:off x="2123728" y="1196752"/>
          <a:ext cx="503354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Equation" r:id="rId3" imgW="1790640" imgH="533160" progId="Equation.3">
                  <p:embed/>
                </p:oleObj>
              </mc:Choice>
              <mc:Fallback>
                <p:oleObj name="Equation" r:id="rId3" imgW="1790640" imgH="533160" progId="Equation.3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3D7F978-85E1-8047-B57B-2D4A0475CB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1196752"/>
                        <a:ext cx="5033542" cy="115212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4">
            <a:extLst>
              <a:ext uri="{FF2B5EF4-FFF2-40B4-BE49-F238E27FC236}">
                <a16:creationId xmlns:a16="http://schemas.microsoft.com/office/drawing/2014/main" id="{79768ECD-C8FD-F242-B927-AEE03F701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2771079"/>
            <a:ext cx="6172200" cy="2354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100"/>
              <a:t>Where</a:t>
            </a:r>
          </a:p>
          <a:p>
            <a:pPr>
              <a:spcBef>
                <a:spcPct val="50000"/>
              </a:spcBef>
            </a:pPr>
            <a:r>
              <a:rPr lang="en-US" sz="2100"/>
              <a:t>   Z</a:t>
            </a:r>
            <a:r>
              <a:rPr lang="en-US" sz="2100" baseline="-25000">
                <a:sym typeface="Symbol" pitchFamily="18" charset="2"/>
              </a:rPr>
              <a:t></a:t>
            </a:r>
            <a:r>
              <a:rPr lang="en-US" sz="2100">
                <a:sym typeface="Symbol" pitchFamily="18" charset="2"/>
              </a:rPr>
              <a:t> = Z value for </a:t>
            </a:r>
            <a:r>
              <a:rPr lang="en-US" sz="2100" baseline="-25000">
                <a:sym typeface="Symbol" pitchFamily="18" charset="2"/>
              </a:rPr>
              <a:t> </a:t>
            </a:r>
            <a:r>
              <a:rPr lang="en-US" sz="2100">
                <a:sym typeface="Symbol" pitchFamily="18" charset="2"/>
              </a:rPr>
              <a:t> error</a:t>
            </a:r>
          </a:p>
          <a:p>
            <a:pPr>
              <a:spcBef>
                <a:spcPct val="50000"/>
              </a:spcBef>
            </a:pPr>
            <a:r>
              <a:rPr lang="en-US" sz="2100">
                <a:sym typeface="Symbol" pitchFamily="18" charset="2"/>
              </a:rPr>
              <a:t>   Z</a:t>
            </a:r>
            <a:r>
              <a:rPr lang="en-US" sz="2100" baseline="-25000">
                <a:sym typeface="Symbol" pitchFamily="18" charset="2"/>
              </a:rPr>
              <a:t></a:t>
            </a:r>
            <a:r>
              <a:rPr lang="en-US" sz="2100">
                <a:sym typeface="Symbol" pitchFamily="18" charset="2"/>
              </a:rPr>
              <a:t> = Z value for   error</a:t>
            </a:r>
          </a:p>
          <a:p>
            <a:pPr>
              <a:spcBef>
                <a:spcPct val="50000"/>
              </a:spcBef>
            </a:pPr>
            <a:r>
              <a:rPr lang="en-US" sz="2100">
                <a:sym typeface="Symbol" pitchFamily="18" charset="2"/>
              </a:rPr>
              <a:t>   S  = Common standard deviation between two groups</a:t>
            </a:r>
          </a:p>
          <a:p>
            <a:pPr>
              <a:spcBef>
                <a:spcPct val="50000"/>
              </a:spcBef>
            </a:pPr>
            <a:r>
              <a:rPr lang="en-US" sz="2100">
                <a:sym typeface="Symbol" pitchFamily="18" charset="2"/>
              </a:rPr>
              <a:t>   d  = Clinically meaningful difference </a:t>
            </a:r>
            <a:endParaRPr lang="en-US" sz="210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05BACDC-BAEC-DA4B-9FA5-A9D08F458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22433"/>
            <a:ext cx="8767886" cy="614279"/>
          </a:xfrm>
        </p:spPr>
        <p:txBody>
          <a:bodyPr>
            <a:normAutofit fontScale="90000"/>
          </a:bodyPr>
          <a:lstStyle/>
          <a:p>
            <a:r>
              <a:rPr lang="en-US" dirty="0"/>
              <a:t>RCT sample size: continuous outcome</a:t>
            </a:r>
          </a:p>
        </p:txBody>
      </p:sp>
    </p:spTree>
    <p:extLst>
      <p:ext uri="{BB962C8B-B14F-4D97-AF65-F5344CB8AC3E}">
        <p14:creationId xmlns:p14="http://schemas.microsoft.com/office/powerpoint/2010/main" val="31345544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0C17C-9AAB-D04C-9B20-F6A9B382B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40768"/>
            <a:ext cx="7886700" cy="994172"/>
          </a:xfrm>
        </p:spPr>
        <p:txBody>
          <a:bodyPr/>
          <a:lstStyle/>
          <a:p>
            <a:r>
              <a:rPr lang="en-US" dirty="0"/>
              <a:t>Case-control studies</a:t>
            </a:r>
          </a:p>
        </p:txBody>
      </p:sp>
    </p:spTree>
    <p:extLst>
      <p:ext uri="{BB962C8B-B14F-4D97-AF65-F5344CB8AC3E}">
        <p14:creationId xmlns:p14="http://schemas.microsoft.com/office/powerpoint/2010/main" val="37019828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B4EBF-76FD-2F4F-B803-8B407EE18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8616"/>
            <a:ext cx="7886700" cy="1076042"/>
          </a:xfrm>
        </p:spPr>
        <p:txBody>
          <a:bodyPr>
            <a:normAutofit/>
          </a:bodyPr>
          <a:lstStyle/>
          <a:p>
            <a:r>
              <a:rPr lang="en-US" dirty="0"/>
              <a:t>Case-control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EB02D-A5B2-C94C-AA47-4F0BAA727D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386" y="1412776"/>
            <a:ext cx="8644102" cy="4702468"/>
          </a:xfrm>
        </p:spPr>
        <p:txBody>
          <a:bodyPr>
            <a:noAutofit/>
          </a:bodyPr>
          <a:lstStyle/>
          <a:p>
            <a:r>
              <a:rPr lang="en-US" sz="2400" dirty="0"/>
              <a:t>Study to examine the association between risk factors and outcome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There will be two independent groups:</a:t>
            </a:r>
          </a:p>
          <a:p>
            <a:pPr lvl="1"/>
            <a:r>
              <a:rPr lang="en-US" sz="2400" dirty="0"/>
              <a:t>Cases (those with outcome of interest)</a:t>
            </a:r>
          </a:p>
          <a:p>
            <a:pPr lvl="1"/>
            <a:r>
              <a:rPr lang="en-US" sz="2400" dirty="0"/>
              <a:t>Controls (those without the outcome of interest)</a:t>
            </a:r>
          </a:p>
          <a:p>
            <a:r>
              <a:rPr lang="en-US" sz="2400" dirty="0"/>
              <a:t>Exposures could be categorical or continuous</a:t>
            </a:r>
            <a:endParaRPr lang="en-US" sz="2400" dirty="0">
              <a:solidFill>
                <a:schemeClr val="accent6"/>
              </a:solidFill>
            </a:endParaRPr>
          </a:p>
          <a:p>
            <a:r>
              <a:rPr lang="en-US" sz="2400" dirty="0"/>
              <a:t>Statistical measure: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Odds ratio and 95% confidence interval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Will give the odds of exposure among cases vs controls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87C2593-DE43-1D46-AD9F-A3CDB11186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/>
          <a:srcRect b="59613"/>
          <a:stretch/>
        </p:blipFill>
        <p:spPr bwMode="auto">
          <a:xfrm>
            <a:off x="1702087" y="2569697"/>
            <a:ext cx="6296025" cy="10559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026F1C4F-BFEC-7F46-AABB-7F3B1BFC24EE}"/>
              </a:ext>
            </a:extLst>
          </p:cNvPr>
          <p:cNvGrpSpPr/>
          <p:nvPr/>
        </p:nvGrpSpPr>
        <p:grpSpPr>
          <a:xfrm>
            <a:off x="1409699" y="2146422"/>
            <a:ext cx="6324600" cy="561975"/>
            <a:chOff x="508000" y="1587500"/>
            <a:chExt cx="8432800" cy="749300"/>
          </a:xfrm>
        </p:grpSpPr>
        <p:pic>
          <p:nvPicPr>
            <p:cNvPr id="5" name="Picture 5">
              <a:extLst>
                <a:ext uri="{FF2B5EF4-FFF2-40B4-BE49-F238E27FC236}">
                  <a16:creationId xmlns:a16="http://schemas.microsoft.com/office/drawing/2014/main" id="{A2E6CB01-C334-1C4A-ACD4-1B96FA34B5F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46100" y="2051050"/>
              <a:ext cx="8394700" cy="2857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6" name="Rectangle 6">
              <a:extLst>
                <a:ext uri="{FF2B5EF4-FFF2-40B4-BE49-F238E27FC236}">
                  <a16:creationId xmlns:a16="http://schemas.microsoft.com/office/drawing/2014/main" id="{493548C3-DF3A-B94F-8A96-DEF88B94CDA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000" y="1587500"/>
              <a:ext cx="925467" cy="49244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30479" bIns="0">
              <a:spAutoFit/>
            </a:bodyPr>
            <a:lstStyle/>
            <a:p>
              <a:pPr marL="29766"/>
              <a:r>
                <a:rPr lang="en-US" sz="2400" b="1" dirty="0">
                  <a:cs typeface="Arial" charset="0"/>
                </a:rPr>
                <a:t>Time</a:t>
              </a:r>
            </a:p>
          </p:txBody>
        </p:sp>
        <p:sp>
          <p:nvSpPr>
            <p:cNvPr id="7" name="Rectangle 7">
              <a:extLst>
                <a:ext uri="{FF2B5EF4-FFF2-40B4-BE49-F238E27FC236}">
                  <a16:creationId xmlns:a16="http://schemas.microsoft.com/office/drawing/2014/main" id="{CFC92275-9B3F-6148-B7DB-89043FCB2D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8800" y="1625600"/>
              <a:ext cx="773117" cy="49244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30479" bIns="0">
              <a:spAutoFit/>
            </a:bodyPr>
            <a:lstStyle/>
            <a:p>
              <a:pPr marL="29766"/>
              <a:r>
                <a:rPr lang="en-US" sz="2400">
                  <a:cs typeface="Arial" charset="0"/>
                </a:rPr>
                <a:t>Past</a:t>
              </a:r>
            </a:p>
          </p:txBody>
        </p:sp>
        <p:sp>
          <p:nvSpPr>
            <p:cNvPr id="8" name="Rectangle 8">
              <a:extLst>
                <a:ext uri="{FF2B5EF4-FFF2-40B4-BE49-F238E27FC236}">
                  <a16:creationId xmlns:a16="http://schemas.microsoft.com/office/drawing/2014/main" id="{8DC3991B-BAB7-234B-9CC6-34CD34C99D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2400" y="1625600"/>
              <a:ext cx="1350112" cy="49244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30479" bIns="0">
              <a:spAutoFit/>
            </a:bodyPr>
            <a:lstStyle/>
            <a:p>
              <a:pPr marL="29766"/>
              <a:r>
                <a:rPr lang="en-US" sz="2400">
                  <a:cs typeface="Arial" charset="0"/>
                </a:rPr>
                <a:t>Present</a:t>
              </a:r>
            </a:p>
          </p:txBody>
        </p:sp>
        <p:sp>
          <p:nvSpPr>
            <p:cNvPr id="9" name="Rectangle 9">
              <a:extLst>
                <a:ext uri="{FF2B5EF4-FFF2-40B4-BE49-F238E27FC236}">
                  <a16:creationId xmlns:a16="http://schemas.microsoft.com/office/drawing/2014/main" id="{65D9CA05-5080-EF4D-90FA-398457D46E9A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4400" y="1625600"/>
              <a:ext cx="1180835" cy="49244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30479" bIns="0">
              <a:spAutoFit/>
            </a:bodyPr>
            <a:lstStyle/>
            <a:p>
              <a:pPr marL="29766"/>
              <a:r>
                <a:rPr lang="en-US" sz="2400">
                  <a:cs typeface="Arial" charset="0"/>
                </a:rPr>
                <a:t>Future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78553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2A592-080C-7B40-B86D-676D5F9BC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60648"/>
            <a:ext cx="7886700" cy="1015153"/>
          </a:xfrm>
        </p:spPr>
        <p:txBody>
          <a:bodyPr>
            <a:normAutofit/>
          </a:bodyPr>
          <a:lstStyle/>
          <a:p>
            <a:r>
              <a:rPr lang="en-US" dirty="0"/>
              <a:t>Case-control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7CBB6-09F7-874A-B13B-A18AB73F4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405" y="1124744"/>
            <a:ext cx="8669076" cy="5472608"/>
          </a:xfrm>
        </p:spPr>
        <p:txBody>
          <a:bodyPr>
            <a:noAutofit/>
          </a:bodyPr>
          <a:lstStyle/>
          <a:p>
            <a:r>
              <a:rPr lang="en-US" sz="2400" dirty="0" err="1"/>
              <a:t>Eg</a:t>
            </a:r>
            <a:r>
              <a:rPr lang="en-US" sz="2400" dirty="0"/>
              <a:t>: Mothers who delivered small for gestational age babies (SGA) vs normal babies </a:t>
            </a:r>
          </a:p>
          <a:p>
            <a:endParaRPr lang="en-US" sz="1200" dirty="0"/>
          </a:p>
          <a:p>
            <a:r>
              <a:rPr lang="en-US" sz="2400" dirty="0"/>
              <a:t>The exposures could be variables related to pregnancy </a:t>
            </a:r>
          </a:p>
          <a:p>
            <a:pPr lvl="1"/>
            <a:r>
              <a:rPr lang="en-US" sz="2400" dirty="0"/>
              <a:t>PIH</a:t>
            </a:r>
          </a:p>
          <a:p>
            <a:pPr lvl="1"/>
            <a:r>
              <a:rPr lang="en-US" sz="2400" dirty="0"/>
              <a:t>such as low weight gain in pregnancy, </a:t>
            </a:r>
          </a:p>
          <a:p>
            <a:r>
              <a:rPr lang="en-US" sz="2400" dirty="0"/>
              <a:t>Type of variable: </a:t>
            </a:r>
          </a:p>
          <a:p>
            <a:pPr lvl="1"/>
            <a:r>
              <a:rPr lang="en-US" sz="2400" dirty="0"/>
              <a:t>outcome is categorical </a:t>
            </a:r>
          </a:p>
          <a:p>
            <a:pPr lvl="1"/>
            <a:r>
              <a:rPr lang="en-US" sz="2400" dirty="0"/>
              <a:t>Exposure variables are both continuous and categorical</a:t>
            </a:r>
          </a:p>
          <a:p>
            <a:r>
              <a:rPr lang="en-US" sz="2400" dirty="0"/>
              <a:t>Logistic regression will give OR with 95% confidence interval </a:t>
            </a:r>
          </a:p>
          <a:p>
            <a:pPr lvl="1"/>
            <a:r>
              <a:rPr lang="en-US" sz="2400" dirty="0"/>
              <a:t>OR of PIH: 1.08 (95% CI: 1.02, 2.04)</a:t>
            </a:r>
          </a:p>
          <a:p>
            <a:pPr lvl="1"/>
            <a:r>
              <a:rPr lang="en-US" sz="2400" dirty="0"/>
              <a:t>The mothers of SGA babies were 8% more likely to have had PIH compared to Normal </a:t>
            </a:r>
          </a:p>
        </p:txBody>
      </p:sp>
    </p:spTree>
    <p:extLst>
      <p:ext uri="{BB962C8B-B14F-4D97-AF65-F5344CB8AC3E}">
        <p14:creationId xmlns:p14="http://schemas.microsoft.com/office/powerpoint/2010/main" val="32307882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/>
          </p:cNvSpPr>
          <p:nvPr/>
        </p:nvSpPr>
        <p:spPr bwMode="auto">
          <a:xfrm>
            <a:off x="1495425" y="5848351"/>
            <a:ext cx="84959" cy="1269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30479" bIns="0">
            <a:spAutoFit/>
          </a:bodyPr>
          <a:lstStyle/>
          <a:p>
            <a:pPr marL="29766"/>
            <a:r>
              <a:rPr lang="en-US" sz="825">
                <a:cs typeface="Arial" charset="0"/>
              </a:rPr>
              <a:t> </a:t>
            </a:r>
          </a:p>
        </p:txBody>
      </p:sp>
      <p:sp>
        <p:nvSpPr>
          <p:cNvPr id="38915" name="Rectangle 2"/>
          <p:cNvSpPr>
            <a:spLocks/>
          </p:cNvSpPr>
          <p:nvPr/>
        </p:nvSpPr>
        <p:spPr bwMode="auto">
          <a:xfrm>
            <a:off x="7569570" y="5848351"/>
            <a:ext cx="84959" cy="1269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30479" bIns="0">
            <a:spAutoFit/>
          </a:bodyPr>
          <a:lstStyle/>
          <a:p>
            <a:pPr marL="29766" algn="r"/>
            <a:r>
              <a:rPr lang="en-US" sz="825">
                <a:cs typeface="Arial" charset="0"/>
              </a:rPr>
              <a:t> </a:t>
            </a:r>
          </a:p>
        </p:txBody>
      </p:sp>
      <p:sp>
        <p:nvSpPr>
          <p:cNvPr id="358405" name="Rectangle 3"/>
          <p:cNvSpPr>
            <a:spLocks noGrp="1" noChangeArrowheads="1"/>
          </p:cNvSpPr>
          <p:nvPr>
            <p:ph type="title"/>
          </p:nvPr>
        </p:nvSpPr>
        <p:spPr>
          <a:xfrm>
            <a:off x="827584" y="25439"/>
            <a:ext cx="7239000" cy="857252"/>
          </a:xfrm>
        </p:spPr>
        <p:txBody>
          <a:bodyPr/>
          <a:lstStyle/>
          <a:p>
            <a:pPr>
              <a:defRPr/>
            </a:pPr>
            <a:r>
              <a:rPr lang="en-US" dirty="0"/>
              <a:t>Case-control Study: 2 X 2 Table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289B78E-BFF3-B346-8C1D-EA9F74F50EE0}"/>
                  </a:ext>
                </a:extLst>
              </p:cNvPr>
              <p:cNvSpPr txBox="1"/>
              <p:nvPr/>
            </p:nvSpPr>
            <p:spPr>
              <a:xfrm>
                <a:off x="7274496" y="2124877"/>
                <a:ext cx="1584176" cy="712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OR=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𝑎𝑑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𝑏𝑐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289B78E-BFF3-B346-8C1D-EA9F74F50E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4496" y="2124877"/>
                <a:ext cx="1584176" cy="712887"/>
              </a:xfrm>
              <a:prstGeom prst="rect">
                <a:avLst/>
              </a:prstGeom>
              <a:blipFill>
                <a:blip r:embed="rId2"/>
                <a:stretch>
                  <a:fillRect l="-7692" b="-1111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0E5014F1-A1BD-410F-B87F-9B00A257CD7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3871"/>
          <a:stretch/>
        </p:blipFill>
        <p:spPr>
          <a:xfrm>
            <a:off x="1580384" y="924821"/>
            <a:ext cx="5256584" cy="257636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9BFAC3-7FCB-4236-86C4-581F616219A7}"/>
              </a:ext>
            </a:extLst>
          </p:cNvPr>
          <p:cNvSpPr txBox="1"/>
          <p:nvPr/>
        </p:nvSpPr>
        <p:spPr>
          <a:xfrm>
            <a:off x="2266656" y="4004704"/>
            <a:ext cx="500784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/>
              <a:t>OR  = (355 *2507) / (140 * 3140)</a:t>
            </a:r>
          </a:p>
          <a:p>
            <a:endParaRPr lang="en-IN" dirty="0"/>
          </a:p>
          <a:p>
            <a:r>
              <a:rPr lang="en-IN" dirty="0"/>
              <a:t>       = 889985 / 439600</a:t>
            </a:r>
          </a:p>
          <a:p>
            <a:r>
              <a:rPr lang="en-IN" dirty="0"/>
              <a:t>    </a:t>
            </a:r>
          </a:p>
          <a:p>
            <a:r>
              <a:rPr lang="en-IN" dirty="0"/>
              <a:t>OR   = 2.02</a:t>
            </a:r>
          </a:p>
        </p:txBody>
      </p:sp>
    </p:spTree>
    <p:extLst>
      <p:ext uri="{BB962C8B-B14F-4D97-AF65-F5344CB8AC3E}">
        <p14:creationId xmlns:p14="http://schemas.microsoft.com/office/powerpoint/2010/main" val="1999170960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0C792-C011-40C0-A236-D07F7829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3200" dirty="0"/>
              <a:t>Sample Size formula for Case Control Study 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7B10BCCD-261E-4E5A-ACFE-D07DD51D6D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47"/>
          <a:stretch/>
        </p:blipFill>
        <p:spPr>
          <a:xfrm>
            <a:off x="1475656" y="1417638"/>
            <a:ext cx="6300862" cy="544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0138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E95D5-2C74-0A45-9045-917D2AF23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Sample size - Requirement from literature for case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DC312-C203-6446-8003-FC1FFE240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% exposure among  cases and control or Odds Ratio</a:t>
            </a:r>
          </a:p>
          <a:p>
            <a:pPr marL="0" indent="0">
              <a:buNone/>
            </a:pPr>
            <a:r>
              <a:rPr lang="en-US" sz="2800" dirty="0"/>
              <a:t> </a:t>
            </a:r>
          </a:p>
          <a:p>
            <a:r>
              <a:rPr lang="en-US" sz="2800" dirty="0"/>
              <a:t>Case control could be in the ratio 1:1 or 1:m (depending on whether cases or controls are easier to recruit)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 err="1"/>
              <a:t>Eg</a:t>
            </a:r>
            <a:r>
              <a:rPr lang="en-US" sz="2800" dirty="0"/>
              <a:t>: A sample of 200 SGA and 200 normal babies are required to examine the its association with PIH considering 7% of normal babies had mothers with PIH.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240670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408A7-E913-4B4E-8666-08817E74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1772816"/>
            <a:ext cx="7886700" cy="994172"/>
          </a:xfrm>
        </p:spPr>
        <p:txBody>
          <a:bodyPr/>
          <a:lstStyle/>
          <a:p>
            <a:r>
              <a:rPr lang="en-US" dirty="0"/>
              <a:t>Cohort Studies</a:t>
            </a:r>
          </a:p>
        </p:txBody>
      </p:sp>
    </p:spTree>
    <p:extLst>
      <p:ext uri="{BB962C8B-B14F-4D97-AF65-F5344CB8AC3E}">
        <p14:creationId xmlns:p14="http://schemas.microsoft.com/office/powerpoint/2010/main" val="17151479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695FB-DC10-9A4B-AB5A-F975AB2B9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655" y="332656"/>
            <a:ext cx="7886700" cy="570745"/>
          </a:xfrm>
        </p:spPr>
        <p:txBody>
          <a:bodyPr>
            <a:normAutofit fontScale="90000"/>
          </a:bodyPr>
          <a:lstStyle/>
          <a:p>
            <a:r>
              <a:rPr lang="en-US" dirty="0"/>
              <a:t>Cohort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AFD60-A74F-DB48-A416-80B96D0A0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3055231"/>
            <a:ext cx="8673542" cy="3234366"/>
          </a:xfrm>
        </p:spPr>
        <p:txBody>
          <a:bodyPr>
            <a:normAutofit fontScale="92500" lnSpcReduction="10000"/>
          </a:bodyPr>
          <a:lstStyle/>
          <a:p>
            <a:r>
              <a:rPr lang="en-US" sz="2475" dirty="0"/>
              <a:t>There will be one groups which is the cohort</a:t>
            </a:r>
          </a:p>
          <a:p>
            <a:r>
              <a:rPr lang="en-US" sz="2475" dirty="0"/>
              <a:t>Exposures could be categorical or continuous</a:t>
            </a:r>
          </a:p>
          <a:p>
            <a:r>
              <a:rPr lang="en-US" sz="2475" dirty="0"/>
              <a:t>Outcomes are typically categorical</a:t>
            </a:r>
          </a:p>
          <a:p>
            <a:r>
              <a:rPr lang="en-US" sz="2475" dirty="0"/>
              <a:t>Statistical measure: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Relative Risk and 95% confidence interval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Will give the risk of incidence of outcome among those with exposure vs those without exposure</a:t>
            </a:r>
          </a:p>
          <a:p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7BCB790-B410-B848-9C14-8C884BDA2CFA}"/>
              </a:ext>
            </a:extLst>
          </p:cNvPr>
          <p:cNvGrpSpPr/>
          <p:nvPr/>
        </p:nvGrpSpPr>
        <p:grpSpPr>
          <a:xfrm>
            <a:off x="606655" y="1258314"/>
            <a:ext cx="7287344" cy="794039"/>
            <a:chOff x="508000" y="1587500"/>
            <a:chExt cx="8432800" cy="749300"/>
          </a:xfrm>
        </p:grpSpPr>
        <p:pic>
          <p:nvPicPr>
            <p:cNvPr id="10" name="Picture 5">
              <a:extLst>
                <a:ext uri="{FF2B5EF4-FFF2-40B4-BE49-F238E27FC236}">
                  <a16:creationId xmlns:a16="http://schemas.microsoft.com/office/drawing/2014/main" id="{C73E4329-8677-B943-89B0-1058506322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46100" y="2051050"/>
              <a:ext cx="8394700" cy="2857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id="{018F61D1-6A8A-9D44-9B9C-A43CDC89D0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000" y="1587500"/>
              <a:ext cx="617704" cy="2613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30479" bIns="0">
              <a:spAutoFit/>
            </a:bodyPr>
            <a:lstStyle/>
            <a:p>
              <a:pPr marL="29766"/>
              <a:r>
                <a:rPr lang="en-US" b="1">
                  <a:cs typeface="Arial" charset="0"/>
                </a:rPr>
                <a:t>Time</a:t>
              </a:r>
            </a:p>
          </p:txBody>
        </p:sp>
        <p:sp>
          <p:nvSpPr>
            <p:cNvPr id="12" name="Rectangle 7">
              <a:extLst>
                <a:ext uri="{FF2B5EF4-FFF2-40B4-BE49-F238E27FC236}">
                  <a16:creationId xmlns:a16="http://schemas.microsoft.com/office/drawing/2014/main" id="{C61CB4E1-E597-BF4F-AE23-973D34D200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8800" y="1625600"/>
              <a:ext cx="519984" cy="2613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30479" bIns="0">
              <a:spAutoFit/>
            </a:bodyPr>
            <a:lstStyle/>
            <a:p>
              <a:pPr marL="29766"/>
              <a:r>
                <a:rPr lang="en-US">
                  <a:cs typeface="Arial" charset="0"/>
                </a:rPr>
                <a:t>Past</a:t>
              </a:r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214445F0-441C-E647-B77A-1876479D1C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2400" y="1625600"/>
              <a:ext cx="895578" cy="2613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30479" bIns="0">
              <a:spAutoFit/>
            </a:bodyPr>
            <a:lstStyle/>
            <a:p>
              <a:pPr marL="29766"/>
              <a:r>
                <a:rPr lang="en-US">
                  <a:cs typeface="Arial" charset="0"/>
                </a:rPr>
                <a:t>Present</a:t>
              </a:r>
            </a:p>
          </p:txBody>
        </p:sp>
        <p:sp>
          <p:nvSpPr>
            <p:cNvPr id="14" name="Rectangle 9">
              <a:extLst>
                <a:ext uri="{FF2B5EF4-FFF2-40B4-BE49-F238E27FC236}">
                  <a16:creationId xmlns:a16="http://schemas.microsoft.com/office/drawing/2014/main" id="{37CA97BF-BC1E-174B-A743-092B5933D7C6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4401" y="1625600"/>
              <a:ext cx="786729" cy="2613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30479" bIns="0">
              <a:spAutoFit/>
            </a:bodyPr>
            <a:lstStyle/>
            <a:p>
              <a:pPr marL="29766"/>
              <a:r>
                <a:rPr lang="en-US">
                  <a:cs typeface="Arial" charset="0"/>
                </a:rPr>
                <a:t>Future</a:t>
              </a:r>
            </a:p>
          </p:txBody>
        </p:sp>
      </p:grpSp>
      <p:pic>
        <p:nvPicPr>
          <p:cNvPr id="15" name="Picture 4">
            <a:extLst>
              <a:ext uri="{FF2B5EF4-FFF2-40B4-BE49-F238E27FC236}">
                <a16:creationId xmlns:a16="http://schemas.microsoft.com/office/drawing/2014/main" id="{85CDE79D-A476-B147-90DF-EF831C7573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/>
          <a:srcRect t="52090"/>
          <a:stretch/>
        </p:blipFill>
        <p:spPr bwMode="auto">
          <a:xfrm>
            <a:off x="505316" y="1575688"/>
            <a:ext cx="6173031" cy="122817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29573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Quantitative Data</a:t>
            </a:r>
            <a:br>
              <a:rPr lang="en-US" dirty="0"/>
            </a:br>
            <a:r>
              <a:rPr lang="en-US" dirty="0"/>
              <a:t>Discrete and Continuous variables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1"/>
            <a:ext cx="8229600" cy="2908920"/>
          </a:xfrm>
        </p:spPr>
        <p:txBody>
          <a:bodyPr/>
          <a:lstStyle/>
          <a:p>
            <a:r>
              <a:rPr lang="en-US" sz="3000" dirty="0"/>
              <a:t>Discrete-Can vary by fixed amounts only</a:t>
            </a:r>
          </a:p>
          <a:p>
            <a:pPr lvl="1"/>
            <a:r>
              <a:rPr lang="en-US" sz="3000" dirty="0"/>
              <a:t>Number of times BP was checked since last visit</a:t>
            </a:r>
          </a:p>
          <a:p>
            <a:pPr lvl="1"/>
            <a:endParaRPr lang="en-US" sz="3000" dirty="0"/>
          </a:p>
          <a:p>
            <a:r>
              <a:rPr lang="en-US" sz="3000" dirty="0"/>
              <a:t>Continuous-Can vary by arbitrary amounts</a:t>
            </a:r>
          </a:p>
          <a:p>
            <a:pPr lvl="1"/>
            <a:r>
              <a:rPr lang="en-US" sz="3000" dirty="0"/>
              <a:t>Age, weight, height, Systolic BP (mm/Hg)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1C6CB-7C20-1340-A1EC-C7F82E741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60648"/>
            <a:ext cx="7886700" cy="815028"/>
          </a:xfrm>
        </p:spPr>
        <p:txBody>
          <a:bodyPr>
            <a:normAutofit/>
          </a:bodyPr>
          <a:lstStyle/>
          <a:p>
            <a:r>
              <a:rPr lang="en-US" dirty="0"/>
              <a:t>Cohort studies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96FE9C-9F8F-7A4A-9166-ABD3C5932B7E}"/>
              </a:ext>
            </a:extLst>
          </p:cNvPr>
          <p:cNvSpPr txBox="1">
            <a:spLocks/>
          </p:cNvSpPr>
          <p:nvPr/>
        </p:nvSpPr>
        <p:spPr>
          <a:xfrm>
            <a:off x="223404" y="1080013"/>
            <a:ext cx="8697191" cy="419792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/>
              <a:t>Eg</a:t>
            </a:r>
            <a:r>
              <a:rPr lang="en-US" sz="2400" dirty="0"/>
              <a:t>: Birth cohort to examine the effect of appropriate breastfeeding on cognitive development at 2 years</a:t>
            </a:r>
          </a:p>
          <a:p>
            <a:endParaRPr lang="en-US" sz="1100" dirty="0"/>
          </a:p>
          <a:p>
            <a:r>
              <a:rPr lang="en-US" sz="2400" dirty="0"/>
              <a:t>The exposures would be variables related to child as it grows </a:t>
            </a:r>
          </a:p>
          <a:p>
            <a:pPr lvl="1"/>
            <a:r>
              <a:rPr lang="en-US" dirty="0"/>
              <a:t>Exclusively breast fed until 6 months </a:t>
            </a:r>
          </a:p>
          <a:p>
            <a:pPr marL="457200" lvl="1" indent="0">
              <a:buNone/>
            </a:pPr>
            <a:endParaRPr lang="en-US" sz="1100" dirty="0"/>
          </a:p>
          <a:p>
            <a:r>
              <a:rPr lang="en-US" sz="2400" dirty="0"/>
              <a:t>Type of variable: </a:t>
            </a:r>
          </a:p>
          <a:p>
            <a:pPr lvl="1"/>
            <a:r>
              <a:rPr lang="en-US" dirty="0"/>
              <a:t>outcome is categorical (Poor development / Optimum development)</a:t>
            </a:r>
          </a:p>
          <a:p>
            <a:pPr lvl="1"/>
            <a:r>
              <a:rPr lang="en-US" dirty="0"/>
              <a:t>Exposure variables can be both continuous and categorical</a:t>
            </a:r>
          </a:p>
          <a:p>
            <a:pPr lvl="1"/>
            <a:endParaRPr lang="en-US" sz="1200" dirty="0"/>
          </a:p>
          <a:p>
            <a:r>
              <a:rPr lang="en-US" sz="2400" dirty="0"/>
              <a:t>Log binomial regression will give Risk Rate with 95% confidence interval </a:t>
            </a:r>
          </a:p>
          <a:p>
            <a:pPr lvl="1"/>
            <a:r>
              <a:rPr lang="en-US" dirty="0"/>
              <a:t>RR of Poor development vs non-EBF: 2.0 (95% CI: 1.5, 2.5)</a:t>
            </a:r>
          </a:p>
          <a:p>
            <a:pPr lvl="1"/>
            <a:r>
              <a:rPr lang="en-US" dirty="0"/>
              <a:t>Babies who were non-EBF were twice as likely to have poor cognitive development</a:t>
            </a:r>
          </a:p>
        </p:txBody>
      </p:sp>
    </p:spTree>
    <p:extLst>
      <p:ext uri="{BB962C8B-B14F-4D97-AF65-F5344CB8AC3E}">
        <p14:creationId xmlns:p14="http://schemas.microsoft.com/office/powerpoint/2010/main" val="170115618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/>
          </p:cNvSpPr>
          <p:nvPr/>
        </p:nvSpPr>
        <p:spPr bwMode="auto">
          <a:xfrm>
            <a:off x="1495425" y="5848351"/>
            <a:ext cx="84959" cy="1269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30479" bIns="0">
            <a:spAutoFit/>
          </a:bodyPr>
          <a:lstStyle/>
          <a:p>
            <a:pPr marL="29766"/>
            <a:r>
              <a:rPr lang="en-US" sz="825">
                <a:cs typeface="Arial" charset="0"/>
              </a:rPr>
              <a:t> </a:t>
            </a:r>
          </a:p>
        </p:txBody>
      </p:sp>
      <p:sp>
        <p:nvSpPr>
          <p:cNvPr id="38915" name="Rectangle 2"/>
          <p:cNvSpPr>
            <a:spLocks/>
          </p:cNvSpPr>
          <p:nvPr/>
        </p:nvSpPr>
        <p:spPr bwMode="auto">
          <a:xfrm>
            <a:off x="7569570" y="5848351"/>
            <a:ext cx="84959" cy="1269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30479" bIns="0">
            <a:spAutoFit/>
          </a:bodyPr>
          <a:lstStyle/>
          <a:p>
            <a:pPr marL="29766" algn="r"/>
            <a:r>
              <a:rPr lang="en-US" sz="825">
                <a:cs typeface="Arial" charset="0"/>
              </a:rPr>
              <a:t> </a:t>
            </a:r>
          </a:p>
        </p:txBody>
      </p:sp>
      <p:sp>
        <p:nvSpPr>
          <p:cNvPr id="35840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Cohort Study: 2 X 2 Table</a:t>
            </a:r>
          </a:p>
        </p:txBody>
      </p:sp>
      <p:graphicFrame>
        <p:nvGraphicFramePr>
          <p:cNvPr id="5325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96174"/>
              </p:ext>
            </p:extLst>
          </p:nvPr>
        </p:nvGraphicFramePr>
        <p:xfrm>
          <a:off x="1580384" y="1346114"/>
          <a:ext cx="5073144" cy="2983924"/>
        </p:xfrm>
        <a:graphic>
          <a:graphicData uri="http://schemas.openxmlformats.org/drawingml/2006/table">
            <a:tbl>
              <a:tblPr/>
              <a:tblGrid>
                <a:gridCol w="12682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8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82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82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59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pitchFamily="-108" charset="0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ヒラギノ角ゴ ProN W3" pitchFamily="-108" charset="-128"/>
                        <a:cs typeface="ヒラギノ角ゴ ProN W3" pitchFamily="-108" charset="-128"/>
                        <a:sym typeface="Calibri" pitchFamily="-108" charset="0"/>
                      </a:endParaRPr>
                    </a:p>
                  </a:txBody>
                  <a:tcPr marL="38100" marR="38100" marT="38100" marB="381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pitchFamily="-108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Calibri Bold" charset="0"/>
                          <a:cs typeface="Calibri Bold" charset="0"/>
                          <a:sym typeface="Calibri Bold" charset="0"/>
                        </a:rPr>
                        <a:t>Disease</a:t>
                      </a:r>
                    </a:p>
                  </a:txBody>
                  <a:tcPr marL="38100" marR="38100" marT="38100" marB="381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pitchFamily="-108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Calibri Bold" charset="0"/>
                          <a:cs typeface="Calibri Bold" charset="0"/>
                          <a:sym typeface="Calibri Bold" charset="0"/>
                        </a:rPr>
                        <a:t>No Disease</a:t>
                      </a:r>
                    </a:p>
                  </a:txBody>
                  <a:tcPr marL="38100" marR="38100" marT="38100" marB="381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pitchFamily="-108" charset="0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ヒラギノ角ゴ ProN W3" pitchFamily="-108" charset="-128"/>
                        <a:cs typeface="ヒラギノ角ゴ ProN W3" pitchFamily="-108" charset="-128"/>
                        <a:sym typeface="Calibri" pitchFamily="-108" charset="0"/>
                      </a:endParaRPr>
                    </a:p>
                  </a:txBody>
                  <a:tcPr marL="38100" marR="38100" marT="38100" marB="381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59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pitchFamily="-108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Calibri Bold" charset="0"/>
                          <a:cs typeface="Calibri Bold" charset="0"/>
                          <a:sym typeface="Calibri Bold" charset="0"/>
                        </a:rPr>
                        <a:t>Exposed</a:t>
                      </a:r>
                    </a:p>
                  </a:txBody>
                  <a:tcPr marL="38100" marR="38100" marT="38100" marB="38100" anchor="ctr" horzOverflow="overflow">
                    <a:lnL cap="flat"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pitchFamily="-108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ヒラギノ角ゴ ProN W3" pitchFamily="-108" charset="-128"/>
                          <a:cs typeface="ヒラギノ角ゴ ProN W3" pitchFamily="-108" charset="-128"/>
                          <a:sym typeface="Calibri" pitchFamily="-108" charset="0"/>
                        </a:rPr>
                        <a:t>a</a:t>
                      </a:r>
                    </a:p>
                  </a:txBody>
                  <a:tcPr marL="38100" marR="38100" marT="38100" marB="38100" anchor="ctr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pitchFamily="-108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ヒラギノ角ゴ ProN W3" pitchFamily="-108" charset="-128"/>
                          <a:cs typeface="ヒラギノ角ゴ ProN W3" pitchFamily="-108" charset="-128"/>
                          <a:sym typeface="Calibri" pitchFamily="-108" charset="0"/>
                        </a:rPr>
                        <a:t>b</a:t>
                      </a:r>
                    </a:p>
                  </a:txBody>
                  <a:tcPr marL="38100" marR="38100" marT="38100" marB="38100" anchor="ctr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pitchFamily="-108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ヒラギノ角ゴ ProN W3" pitchFamily="-108" charset="-128"/>
                          <a:cs typeface="ヒラギノ角ゴ ProN W3" pitchFamily="-108" charset="-128"/>
                          <a:sym typeface="Calibri" pitchFamily="-108" charset="0"/>
                        </a:rPr>
                        <a:t>a + b</a:t>
                      </a:r>
                    </a:p>
                  </a:txBody>
                  <a:tcPr marL="38100" marR="38100" marT="38100" marB="38100" anchor="ctr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59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pitchFamily="-108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Calibri Bold" charset="0"/>
                          <a:cs typeface="Calibri Bold" charset="0"/>
                          <a:sym typeface="Calibri Bold" charset="0"/>
                        </a:rPr>
                        <a:t>Unexposed</a:t>
                      </a:r>
                    </a:p>
                  </a:txBody>
                  <a:tcPr marL="38100" marR="38100" marT="38100" marB="38100" anchor="ctr" horzOverflow="overflow">
                    <a:lnL cap="flat"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pitchFamily="-108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ヒラギノ角ゴ ProN W3" pitchFamily="-108" charset="-128"/>
                          <a:cs typeface="ヒラギノ角ゴ ProN W3" pitchFamily="-108" charset="-128"/>
                          <a:sym typeface="Calibri" pitchFamily="-108" charset="0"/>
                        </a:rPr>
                        <a:t>c</a:t>
                      </a:r>
                    </a:p>
                  </a:txBody>
                  <a:tcPr marL="38100" marR="38100" marT="38100" marB="38100" anchor="ctr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pitchFamily="-108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ヒラギノ角ゴ ProN W3" pitchFamily="-108" charset="-128"/>
                          <a:cs typeface="ヒラギノ角ゴ ProN W3" pitchFamily="-108" charset="-128"/>
                          <a:sym typeface="Calibri" pitchFamily="-108" charset="0"/>
                        </a:rPr>
                        <a:t>d</a:t>
                      </a:r>
                    </a:p>
                  </a:txBody>
                  <a:tcPr marL="38100" marR="38100" marT="38100" marB="38100" anchor="ctr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pitchFamily="-108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ヒラギノ角ゴ ProN W3" pitchFamily="-108" charset="-128"/>
                          <a:cs typeface="ヒラギノ角ゴ ProN W3" pitchFamily="-108" charset="-128"/>
                          <a:sym typeface="Calibri" pitchFamily="-108" charset="0"/>
                        </a:rPr>
                        <a:t>c + d</a:t>
                      </a:r>
                    </a:p>
                  </a:txBody>
                  <a:tcPr marL="38100" marR="38100" marT="38100" marB="38100" anchor="ctr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59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pitchFamily="-108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ヒラギノ角ゴ ProN W3" pitchFamily="-108" charset="-128"/>
                          <a:cs typeface="ヒラギノ角ゴ ProN W3" pitchFamily="-108" charset="-128"/>
                          <a:sym typeface="Calibri" pitchFamily="-108" charset="0"/>
                        </a:rPr>
                        <a:t>Total</a:t>
                      </a:r>
                    </a:p>
                  </a:txBody>
                  <a:tcPr marL="38100" marR="38100" marT="38100" marB="381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pitchFamily="-108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ヒラギノ角ゴ ProN W3" pitchFamily="-108" charset="-128"/>
                          <a:cs typeface="ヒラギノ角ゴ ProN W3" pitchFamily="-108" charset="-128"/>
                          <a:sym typeface="Calibri" pitchFamily="-108" charset="0"/>
                        </a:rPr>
                        <a:t>a + c</a:t>
                      </a:r>
                    </a:p>
                  </a:txBody>
                  <a:tcPr marL="38100" marR="38100" marT="38100" marB="38100" anchor="ctr" horzOverflow="overflow">
                    <a:lnL cap="flat">
                      <a:noFill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pitchFamily="-108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ヒラギノ角ゴ ProN W3" pitchFamily="-108" charset="-128"/>
                          <a:cs typeface="ヒラギノ角ゴ ProN W3" pitchFamily="-108" charset="-128"/>
                          <a:sym typeface="Calibri" pitchFamily="-108" charset="0"/>
                        </a:rPr>
                        <a:t>b + d</a:t>
                      </a:r>
                    </a:p>
                  </a:txBody>
                  <a:tcPr marL="38100" marR="38100" marT="38100" marB="38100" anchor="ctr" horzOverflow="overflow">
                    <a:lnL cap="flat">
                      <a:noFill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pitchFamily="-108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ヒラギノ角ゴ ProN W3" pitchFamily="-108" charset="-128"/>
                          <a:cs typeface="ヒラギノ角ゴ ProN W3" pitchFamily="-108" charset="-128"/>
                          <a:sym typeface="Calibri" pitchFamily="-108" charset="0"/>
                        </a:rPr>
                        <a:t>n</a:t>
                      </a:r>
                    </a:p>
                  </a:txBody>
                  <a:tcPr marL="38100" marR="38100" marT="38100" marB="381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289B78E-BFF3-B346-8C1D-EA9F74F50EE0}"/>
                  </a:ext>
                </a:extLst>
              </p:cNvPr>
              <p:cNvSpPr txBox="1"/>
              <p:nvPr/>
            </p:nvSpPr>
            <p:spPr>
              <a:xfrm>
                <a:off x="1907704" y="4417407"/>
                <a:ext cx="5493327" cy="6717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100" dirty="0"/>
                  <a:t>RR=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𝐼𝑛𝑐𝑖𝑑𝑒𝑛𝑐𝑒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𝑑𝑖𝑠𝑒𝑎𝑠𝑒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𝑎𝑚𝑜𝑛𝑔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𝑒𝑥𝑝𝑜𝑠𝑒𝑑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𝐼𝑛𝑐𝑖𝑑𝑒𝑛𝑐𝑒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𝑑𝑖𝑠𝑒𝑎𝑠𝑒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𝑎𝑚𝑜𝑛𝑔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𝑢𝑛𝑒𝑥𝑝𝑜𝑠𝑒𝑑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289B78E-BFF3-B346-8C1D-EA9F74F50E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4" y="4417407"/>
                <a:ext cx="5493327" cy="671787"/>
              </a:xfrm>
              <a:prstGeom prst="rect">
                <a:avLst/>
              </a:prstGeom>
              <a:blipFill>
                <a:blip r:embed="rId2"/>
                <a:stretch>
                  <a:fillRect l="-133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0A90F66-D12E-F347-AFE4-047DFFACD3D4}"/>
                  </a:ext>
                </a:extLst>
              </p:cNvPr>
              <p:cNvSpPr txBox="1"/>
              <p:nvPr/>
            </p:nvSpPr>
            <p:spPr>
              <a:xfrm>
                <a:off x="3093451" y="5634959"/>
                <a:ext cx="2047009" cy="6806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100" dirty="0"/>
                  <a:t>RR=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/(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/(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0A90F66-D12E-F347-AFE4-047DFFACD3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3451" y="5634959"/>
                <a:ext cx="2047009" cy="680699"/>
              </a:xfrm>
              <a:prstGeom prst="rect">
                <a:avLst/>
              </a:prstGeom>
              <a:blipFill>
                <a:blip r:embed="rId3"/>
                <a:stretch>
                  <a:fillRect l="-357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8959808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E9B20-36D7-429C-95F7-4E0ACB95C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Autofit/>
          </a:bodyPr>
          <a:lstStyle/>
          <a:p>
            <a:r>
              <a:rPr lang="en-IN" sz="3600" dirty="0"/>
              <a:t>Sample Size formula for Cohort Study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128BEE-A2CF-46D9-A3F1-7A29B451C9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145"/>
          <a:stretch/>
        </p:blipFill>
        <p:spPr>
          <a:xfrm>
            <a:off x="1298562" y="1081225"/>
            <a:ext cx="6546876" cy="5633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9977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E95D5-2C74-0A45-9045-917D2AF23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Cohort study sample size: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DC312-C203-6446-8003-FC1FFE240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/>
          <a:lstStyle/>
          <a:p>
            <a:r>
              <a:rPr lang="en-US" dirty="0" err="1"/>
              <a:t>Eg</a:t>
            </a:r>
            <a:r>
              <a:rPr lang="en-US" dirty="0"/>
              <a:t>: A sample of 200 EBF and 200 non-EBF babies are required to examine the its association with poor cognitive development. If prevalence of EBF is 30% then we need to recruit a </a:t>
            </a:r>
            <a:r>
              <a:rPr lang="en-US" b="1" dirty="0"/>
              <a:t>cohort of 667 </a:t>
            </a:r>
            <a:r>
              <a:rPr lang="en-US" dirty="0"/>
              <a:t>babies such that we get 200 EBF babies . The rest will be non-EBF. </a:t>
            </a:r>
          </a:p>
        </p:txBody>
      </p:sp>
    </p:spTree>
    <p:extLst>
      <p:ext uri="{BB962C8B-B14F-4D97-AF65-F5344CB8AC3E}">
        <p14:creationId xmlns:p14="http://schemas.microsoft.com/office/powerpoint/2010/main" val="384450329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65EFB-95F4-604D-980C-92FF30D36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a grant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DC546-2EF9-D343-9186-C2D642BC1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Brief statistical methods should be described based on</a:t>
            </a:r>
          </a:p>
          <a:p>
            <a:pPr lvl="1">
              <a:buFont typeface="Wingdings" pitchFamily="2" charset="2"/>
              <a:buChar char="Ø"/>
            </a:pPr>
            <a:r>
              <a:rPr lang="en-US" sz="2100" dirty="0"/>
              <a:t>Research question</a:t>
            </a:r>
          </a:p>
          <a:p>
            <a:pPr lvl="1">
              <a:buFont typeface="Wingdings" pitchFamily="2" charset="2"/>
              <a:buChar char="Ø"/>
            </a:pPr>
            <a:r>
              <a:rPr lang="en-US" sz="2100" dirty="0"/>
              <a:t>Study design</a:t>
            </a:r>
          </a:p>
          <a:p>
            <a:pPr lvl="1">
              <a:buFont typeface="Wingdings" pitchFamily="2" charset="2"/>
              <a:buChar char="Ø"/>
            </a:pPr>
            <a:r>
              <a:rPr lang="en-US" sz="2100" dirty="0"/>
              <a:t>Nature of data</a:t>
            </a:r>
          </a:p>
          <a:p>
            <a:pPr lvl="1">
              <a:buFont typeface="Wingdings" pitchFamily="2" charset="2"/>
              <a:buChar char="Ø"/>
            </a:pPr>
            <a:r>
              <a:rPr lang="en-US" sz="2100" dirty="0"/>
              <a:t>Number of groups studies</a:t>
            </a:r>
          </a:p>
          <a:p>
            <a:pPr marL="457200" lvl="1" indent="0">
              <a:buNone/>
            </a:pPr>
            <a:endParaRPr lang="en-US" sz="2100" dirty="0"/>
          </a:p>
          <a:p>
            <a:r>
              <a:rPr lang="en-US" sz="2400" dirty="0"/>
              <a:t>Detail of sample size calculation should be given based on</a:t>
            </a:r>
          </a:p>
          <a:p>
            <a:pPr lvl="1">
              <a:buFont typeface="Wingdings" pitchFamily="2" charset="2"/>
              <a:buChar char="Ø"/>
            </a:pPr>
            <a:r>
              <a:rPr lang="en-US" sz="2100" dirty="0"/>
              <a:t>Study design</a:t>
            </a:r>
          </a:p>
          <a:p>
            <a:pPr lvl="1">
              <a:buFont typeface="Wingdings" pitchFamily="2" charset="2"/>
              <a:buChar char="Ø"/>
            </a:pPr>
            <a:r>
              <a:rPr lang="en-US" sz="2100" dirty="0"/>
              <a:t>Nature of data</a:t>
            </a:r>
          </a:p>
          <a:p>
            <a:pPr lvl="1">
              <a:buFont typeface="Wingdings" pitchFamily="2" charset="2"/>
              <a:buChar char="Ø"/>
            </a:pPr>
            <a:r>
              <a:rPr lang="en-US" sz="2100" dirty="0"/>
              <a:t>Number of groups studies</a:t>
            </a:r>
          </a:p>
        </p:txBody>
      </p:sp>
    </p:spTree>
    <p:extLst>
      <p:ext uri="{BB962C8B-B14F-4D97-AF65-F5344CB8AC3E}">
        <p14:creationId xmlns:p14="http://schemas.microsoft.com/office/powerpoint/2010/main" val="79692989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>
            <a:extLst>
              <a:ext uri="{FF2B5EF4-FFF2-40B4-BE49-F238E27FC236}">
                <a16:creationId xmlns:a16="http://schemas.microsoft.com/office/drawing/2014/main" id="{272CE9EA-DA3C-48B9-BAB0-663769D61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714" y="404664"/>
            <a:ext cx="7334572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7500" tIns="35100" rIns="67500" bIns="3510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3300" dirty="0">
                <a:solidFill>
                  <a:srgbClr val="1F497D"/>
                </a:solidFill>
                <a:latin typeface="Calibri" panose="020F0502020204030204" pitchFamily="34" charset="0"/>
              </a:rPr>
              <a:t>Sample Size and Statistical Analysis Plan</a:t>
            </a:r>
          </a:p>
        </p:txBody>
      </p:sp>
      <p:sp>
        <p:nvSpPr>
          <p:cNvPr id="34819" name="Text Box 2">
            <a:extLst>
              <a:ext uri="{FF2B5EF4-FFF2-40B4-BE49-F238E27FC236}">
                <a16:creationId xmlns:a16="http://schemas.microsoft.com/office/drawing/2014/main" id="{A4A7A031-075B-4C65-81A7-5C1169356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7360" y="2091928"/>
            <a:ext cx="7573111" cy="3702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7500" tIns="35100" rIns="67500" bIns="35100"/>
          <a:lstStyle>
            <a:lvl1pPr marL="341313" indent="-339725" eaLnBrk="0" hangingPunct="0"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 eaLnBrk="0" hangingPunct="0"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 eaLnBrk="0" hangingPunct="0"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 eaLnBrk="0" hangingPunct="0"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 eaLnBrk="0" hangingPunct="0"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98513" algn="l"/>
                <a:tab pos="1255713" algn="l"/>
                <a:tab pos="1712913" algn="l"/>
                <a:tab pos="2170113" algn="l"/>
                <a:tab pos="2627313" algn="l"/>
                <a:tab pos="3084513" algn="l"/>
                <a:tab pos="3541713" algn="l"/>
                <a:tab pos="3998913" algn="l"/>
                <a:tab pos="4456113" algn="l"/>
                <a:tab pos="4913313" algn="l"/>
                <a:tab pos="5370513" algn="l"/>
                <a:tab pos="5827713" algn="l"/>
                <a:tab pos="6284913" algn="l"/>
                <a:tab pos="6742113" algn="l"/>
                <a:tab pos="7199313" algn="l"/>
                <a:tab pos="7656513" algn="l"/>
                <a:tab pos="8113713" algn="l"/>
                <a:tab pos="8570913" algn="l"/>
                <a:tab pos="9028113" algn="l"/>
                <a:tab pos="94853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marL="344091" indent="-342900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chemeClr val="accent2"/>
                </a:solidFill>
              </a:rPr>
              <a:t>Sample Size and Statistical analysis is harder than it looks.</a:t>
            </a:r>
          </a:p>
          <a:p>
            <a:pPr marL="344091" indent="-342900">
              <a:buFont typeface="Arial" panose="020B0604020202020204" pitchFamily="34" charset="0"/>
              <a:buChar char="•"/>
            </a:pPr>
            <a:endParaRPr lang="en-US" sz="2100" dirty="0">
              <a:solidFill>
                <a:schemeClr val="accent2"/>
              </a:solidFill>
            </a:endParaRPr>
          </a:p>
          <a:p>
            <a:pPr marL="344091" indent="-342900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chemeClr val="accent2"/>
                </a:solidFill>
              </a:rPr>
              <a:t>Get help now, before you start writing.</a:t>
            </a:r>
          </a:p>
          <a:p>
            <a:pPr marL="344091" indent="-342900">
              <a:buFont typeface="Arial" panose="020B0604020202020204" pitchFamily="34" charset="0"/>
              <a:buChar char="•"/>
            </a:pPr>
            <a:endParaRPr lang="en-US" sz="2100" dirty="0">
              <a:solidFill>
                <a:schemeClr val="accent2"/>
              </a:solidFill>
            </a:endParaRPr>
          </a:p>
          <a:p>
            <a:pPr marL="344091" indent="-342900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chemeClr val="accent2"/>
                </a:solidFill>
              </a:rPr>
              <a:t>When in doubt, call statistician.</a:t>
            </a:r>
          </a:p>
          <a:p>
            <a:pPr marL="344091" indent="-342900">
              <a:buFont typeface="Arial" panose="020B0604020202020204" pitchFamily="34" charset="0"/>
              <a:buChar char="•"/>
            </a:pPr>
            <a:endParaRPr lang="en-US" sz="2100" dirty="0">
              <a:solidFill>
                <a:schemeClr val="accent2"/>
              </a:solidFill>
            </a:endParaRPr>
          </a:p>
          <a:p>
            <a:pPr marL="344091" indent="-342900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chemeClr val="accent2"/>
                </a:solidFill>
              </a:rPr>
              <a:t>When not in doubt, call statistician</a:t>
            </a:r>
          </a:p>
          <a:p>
            <a:pPr marL="429816" indent="-428625" ea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altLang="en-US" sz="3300" dirty="0">
              <a:solidFill>
                <a:schemeClr val="accent2"/>
              </a:solidFill>
              <a:latin typeface="Calibri" panose="020F0502020204030204" pitchFamily="34" charset="0"/>
            </a:endParaRPr>
          </a:p>
          <a:p>
            <a:pPr marL="429816" indent="-428625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altLang="en-US" sz="33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2716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2EE44-BD7F-CF42-92A1-9B900467A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473378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Qualitative Data</a:t>
            </a:r>
            <a:br>
              <a:rPr lang="en-US" dirty="0"/>
            </a:br>
            <a:r>
              <a:rPr lang="en-US" dirty="0"/>
              <a:t>Categorical variables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514600"/>
            <a:ext cx="8229600" cy="1828799"/>
          </a:xfrm>
        </p:spPr>
        <p:txBody>
          <a:bodyPr>
            <a:normAutofit/>
          </a:bodyPr>
          <a:lstStyle/>
          <a:p>
            <a:r>
              <a:rPr lang="en-US" sz="3000" dirty="0"/>
              <a:t>Binary – Present / Absent</a:t>
            </a:r>
          </a:p>
          <a:p>
            <a:r>
              <a:rPr lang="en-US" sz="3000" dirty="0"/>
              <a:t>Nominal – Blood group A / B/ AB /O</a:t>
            </a:r>
          </a:p>
          <a:p>
            <a:r>
              <a:rPr lang="en-US" sz="3000" dirty="0"/>
              <a:t>Ordinal – Mild / Moderate /Severe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27415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chemeClr val="hlink"/>
                </a:solidFill>
              </a:rPr>
              <a:t>Types of Data</a:t>
            </a:r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762000" y="1981200"/>
          <a:ext cx="10668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Worksheet" r:id="rId3" imgW="1101240" imgH="2664360" progId="Excel.Sheet.8">
                  <p:embed/>
                </p:oleObj>
              </mc:Choice>
              <mc:Fallback>
                <p:oleObj name="Worksheet" r:id="rId3" imgW="1101240" imgH="2664360" progId="Excel.Sheet.8">
                  <p:embed/>
                  <p:pic>
                    <p:nvPicPr>
                      <p:cNvPr id="205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981200"/>
                        <a:ext cx="1066800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828800" y="1981200"/>
          <a:ext cx="2895600" cy="228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5" imgW="3381375" imgH="2667000" progId="Excel.Sheet.8">
                  <p:embed/>
                </p:oleObj>
              </mc:Choice>
              <mc:Fallback>
                <p:oleObj name="Worksheet" r:id="rId5" imgW="3381375" imgH="2667000" progId="Excel.Sheet.8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981200"/>
                        <a:ext cx="2895600" cy="228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4719638" y="1976438"/>
          <a:ext cx="3460750" cy="234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Worksheet" r:id="rId7" imgW="3857760" imgH="2666910" progId="Excel.Sheet.8">
                  <p:embed/>
                </p:oleObj>
              </mc:Choice>
              <mc:Fallback>
                <p:oleObj name="Worksheet" r:id="rId7" imgW="3857760" imgH="2666910" progId="Excel.Sheet.8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9638" y="1976438"/>
                        <a:ext cx="3460750" cy="2347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1905000" y="4343400"/>
            <a:ext cx="2743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/>
              <a:t>      </a:t>
            </a:r>
            <a:endParaRPr lang="en-US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1800"/>
          </a:p>
          <a:p>
            <a:pPr>
              <a:defRPr/>
            </a:pPr>
            <a:r>
              <a:rPr lang="en-US" sz="1800"/>
              <a:t>M=1,F=0      Scale: 1-4</a:t>
            </a:r>
            <a:endParaRPr lang="en-US" sz="1800">
              <a:latin typeface="Times New Roman" pitchFamily="18" charset="0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1981200" y="5486400"/>
            <a:ext cx="2743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Nominal </a:t>
            </a:r>
            <a:r>
              <a:rPr lang="en-US" sz="2000">
                <a:solidFill>
                  <a:schemeClr val="hlink"/>
                </a:solidFill>
              </a:rPr>
              <a:t>      </a:t>
            </a:r>
            <a:r>
              <a:rPr 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Ordinal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5838056" y="5410200"/>
            <a:ext cx="147024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Continuous</a:t>
            </a:r>
            <a:endParaRPr lang="en-US" sz="20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 autoUpdateAnimBg="0"/>
      <p:bldP spid="3083" grpId="0" autoUpdateAnimBg="0"/>
      <p:bldP spid="308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352928" cy="590465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The scale of measurement can be changed by grouping data,  Hb can be considered as continuous 	variable	or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	a categorical variable (</a:t>
            </a:r>
            <a:r>
              <a:rPr lang="en-US" sz="2800" dirty="0" err="1"/>
              <a:t>Anaemic</a:t>
            </a:r>
            <a:r>
              <a:rPr lang="en-US" sz="2800" dirty="0"/>
              <a:t> vs Normal) on a nominal scale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Information is lost by collapsing continuous variables into categories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cut off at which data is grouped will be of significance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But, Grouping of data is essential when it is more meaningful, and for better graphical representation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b="1" dirty="0"/>
          </a:p>
          <a:p>
            <a:pPr marL="0" indent="0">
              <a:lnSpc>
                <a:spcPct val="90000"/>
              </a:lnSpc>
              <a:buNone/>
            </a:pPr>
            <a:endParaRPr lang="en-US" sz="2800" dirty="0"/>
          </a:p>
          <a:p>
            <a:pPr>
              <a:lnSpc>
                <a:spcPct val="90000"/>
              </a:lnSpc>
              <a:buFontTx/>
              <a:buNone/>
            </a:pPr>
            <a:endParaRPr lang="en-US" sz="2600" dirty="0"/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 tendency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110000"/>
              </a:lnSpc>
            </a:pPr>
            <a:r>
              <a:rPr lang="en-US" sz="3000" dirty="0"/>
              <a:t>Making frequency tables and graphs gives an overview of data</a:t>
            </a:r>
          </a:p>
          <a:p>
            <a:pPr marL="609600" indent="-609600">
              <a:lnSpc>
                <a:spcPct val="110000"/>
              </a:lnSpc>
            </a:pPr>
            <a:r>
              <a:rPr lang="en-US" sz="3000" dirty="0"/>
              <a:t>Not sufficient to summarize data</a:t>
            </a:r>
          </a:p>
          <a:p>
            <a:pPr marL="609600" indent="-609600">
              <a:lnSpc>
                <a:spcPct val="110000"/>
              </a:lnSpc>
            </a:pPr>
            <a:r>
              <a:rPr lang="en-US" sz="3000" dirty="0"/>
              <a:t>For this we need to know</a:t>
            </a:r>
          </a:p>
          <a:p>
            <a:pPr marL="1371600" lvl="2" indent="-457200">
              <a:lnSpc>
                <a:spcPct val="110000"/>
              </a:lnSpc>
            </a:pPr>
            <a:r>
              <a:rPr lang="en-GB" altLang="ko-KR" dirty="0">
                <a:solidFill>
                  <a:schemeClr val="tx2">
                    <a:lumMod val="75000"/>
                  </a:schemeClr>
                </a:solidFill>
                <a:ea typeface="Gulim" pitchFamily="34" charset="-127"/>
              </a:rPr>
              <a:t>Which are the most central (i.e. the most common or typical) values?</a:t>
            </a:r>
          </a:p>
          <a:p>
            <a:pPr marL="1371600" lvl="2" indent="-457200">
              <a:lnSpc>
                <a:spcPct val="110000"/>
              </a:lnSpc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Think of this value as where the middle of a distribution lies</a:t>
            </a:r>
            <a:endParaRPr lang="en-GB" altLang="ko-KR" dirty="0">
              <a:solidFill>
                <a:schemeClr val="tx2">
                  <a:lumMod val="75000"/>
                </a:schemeClr>
              </a:solidFill>
              <a:ea typeface="Gulim" pitchFamily="34" charset="-127"/>
            </a:endParaRPr>
          </a:p>
          <a:p>
            <a:pPr marL="1371600" lvl="2" indent="-457200">
              <a:lnSpc>
                <a:spcPct val="110000"/>
              </a:lnSpc>
            </a:pPr>
            <a:r>
              <a:rPr lang="en-GB" altLang="ko-KR" dirty="0" err="1">
                <a:solidFill>
                  <a:schemeClr val="tx2">
                    <a:lumMod val="75000"/>
                  </a:schemeClr>
                </a:solidFill>
                <a:ea typeface="Gulim" pitchFamily="34" charset="-127"/>
              </a:rPr>
              <a:t>Eg</a:t>
            </a:r>
            <a:r>
              <a:rPr lang="en-GB" altLang="ko-KR" dirty="0">
                <a:solidFill>
                  <a:schemeClr val="tx2">
                    <a:lumMod val="75000"/>
                  </a:schemeClr>
                </a:solidFill>
                <a:ea typeface="Gulim" pitchFamily="34" charset="-127"/>
              </a:rPr>
              <a:t>: Weight of the children in the study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15200" cy="1143000"/>
          </a:xfrm>
          <a:noFill/>
        </p:spPr>
        <p:txBody>
          <a:bodyPr/>
          <a:lstStyle/>
          <a:p>
            <a:r>
              <a:rPr lang="en-US" sz="3800" dirty="0"/>
              <a:t>Measures of Central Tendency</a:t>
            </a:r>
          </a:p>
        </p:txBody>
      </p:sp>
      <p:sp>
        <p:nvSpPr>
          <p:cNvPr id="21509" name="Text Box 4"/>
          <p:cNvSpPr>
            <a:spLocks noGrp="1" noChangeArrowheads="1"/>
          </p:cNvSpPr>
          <p:nvPr>
            <p:ph type="body" idx="1"/>
          </p:nvPr>
        </p:nvSpPr>
        <p:spPr>
          <a:xfrm>
            <a:off x="457200" y="1646238"/>
            <a:ext cx="8229600" cy="4525962"/>
          </a:xfrm>
          <a:noFill/>
        </p:spPr>
        <p:txBody>
          <a:bodyPr>
            <a:normAutofit lnSpcReduction="10000"/>
          </a:bodyPr>
          <a:lstStyle/>
          <a:p>
            <a:pPr>
              <a:buFontTx/>
              <a:buChar char="•"/>
              <a:defRPr/>
            </a:pPr>
            <a:r>
              <a:rPr lang="en-GB" dirty="0"/>
              <a:t>Arithmetic Mean- </a:t>
            </a:r>
            <a:r>
              <a:rPr lang="en-US" dirty="0"/>
              <a:t>average value of all the data: affected by extreme data</a:t>
            </a:r>
          </a:p>
          <a:p>
            <a:pPr>
              <a:lnSpc>
                <a:spcPct val="120000"/>
              </a:lnSpc>
              <a:tabLst>
                <a:tab pos="449263" algn="l"/>
              </a:tabLst>
            </a:pPr>
            <a:endParaRPr lang="en-GB" dirty="0"/>
          </a:p>
          <a:p>
            <a:pPr>
              <a:buFontTx/>
              <a:buChar char="•"/>
              <a:defRPr/>
            </a:pPr>
            <a:r>
              <a:rPr lang="en-GB" altLang="ko-KR" dirty="0">
                <a:ea typeface="Gulim" pitchFamily="34" charset="-127"/>
              </a:rPr>
              <a:t>Median- </a:t>
            </a:r>
            <a:r>
              <a:rPr lang="en-US" dirty="0"/>
              <a:t>value above and below which 50% </a:t>
            </a:r>
          </a:p>
          <a:p>
            <a:pPr lvl="1">
              <a:buNone/>
              <a:defRPr/>
            </a:pPr>
            <a:r>
              <a:rPr lang="en-US" dirty="0"/>
              <a:t>of the data lies when arranged in order: not affected by extreme data</a:t>
            </a:r>
          </a:p>
          <a:p>
            <a:pPr>
              <a:lnSpc>
                <a:spcPct val="120000"/>
              </a:lnSpc>
              <a:tabLst>
                <a:tab pos="449263" algn="l"/>
              </a:tabLst>
            </a:pPr>
            <a:endParaRPr lang="en-GB" altLang="ko-KR" dirty="0">
              <a:ea typeface="Gulim" pitchFamily="34" charset="-127"/>
            </a:endParaRPr>
          </a:p>
          <a:p>
            <a:pPr>
              <a:lnSpc>
                <a:spcPct val="120000"/>
              </a:lnSpc>
              <a:tabLst>
                <a:tab pos="449263" algn="l"/>
              </a:tabLst>
            </a:pPr>
            <a:r>
              <a:rPr lang="en-GB" altLang="ko-KR" dirty="0">
                <a:ea typeface="Gulim" pitchFamily="34" charset="-127"/>
              </a:rPr>
              <a:t>Mode- </a:t>
            </a:r>
            <a:r>
              <a:rPr lang="en-US" dirty="0"/>
              <a:t>most frequent value in the data set </a:t>
            </a:r>
          </a:p>
          <a:p>
            <a:pPr>
              <a:lnSpc>
                <a:spcPct val="120000"/>
              </a:lnSpc>
              <a:tabLst>
                <a:tab pos="449263" algn="l"/>
              </a:tabLst>
            </a:pPr>
            <a:endParaRPr lang="en-GB" altLang="ko-KR" dirty="0">
              <a:ea typeface="Gulim" pitchFamily="34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1446</TotalTime>
  <Words>2055</Words>
  <Application>Microsoft Office PowerPoint</Application>
  <PresentationFormat>On-screen Show (4:3)</PresentationFormat>
  <Paragraphs>436</Paragraphs>
  <Slides>46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Biostatistics in relation to Research </vt:lpstr>
      <vt:lpstr>Learning Objectives</vt:lpstr>
      <vt:lpstr>Data and Variables</vt:lpstr>
      <vt:lpstr>Quantitative Data Discrete and Continuous variables</vt:lpstr>
      <vt:lpstr>Qualitative Data Categorical variables</vt:lpstr>
      <vt:lpstr>Types of Data</vt:lpstr>
      <vt:lpstr>PowerPoint Presentation</vt:lpstr>
      <vt:lpstr>Central tendency </vt:lpstr>
      <vt:lpstr>Measures of Central Tendency</vt:lpstr>
      <vt:lpstr>PowerPoint Presentation</vt:lpstr>
      <vt:lpstr>PowerPoint Presentation</vt:lpstr>
      <vt:lpstr>Measures of Dispersion</vt:lpstr>
      <vt:lpstr>Range</vt:lpstr>
      <vt:lpstr>Inter quartile Range</vt:lpstr>
      <vt:lpstr>Standard Deviation</vt:lpstr>
      <vt:lpstr>PowerPoint Presentation</vt:lpstr>
      <vt:lpstr>Frequency distributions</vt:lpstr>
      <vt:lpstr>Probability Distributions</vt:lpstr>
      <vt:lpstr>PowerPoint Presentation</vt:lpstr>
      <vt:lpstr>Types of Research</vt:lpstr>
      <vt:lpstr>Requirement for Sample Size</vt:lpstr>
      <vt:lpstr>Descriptive Studies</vt:lpstr>
      <vt:lpstr>Descriptive Study</vt:lpstr>
      <vt:lpstr>Descriptive Study</vt:lpstr>
      <vt:lpstr>Descriptive study-when associations are explored</vt:lpstr>
      <vt:lpstr>Clinical trials</vt:lpstr>
      <vt:lpstr>Randomized controlled trials</vt:lpstr>
      <vt:lpstr>RCT studies - Testing of significance </vt:lpstr>
      <vt:lpstr>RCT sample size: categorical outcome</vt:lpstr>
      <vt:lpstr>PowerPoint Presentation</vt:lpstr>
      <vt:lpstr>RCT sample size: continuous outcome</vt:lpstr>
      <vt:lpstr>Case-control studies</vt:lpstr>
      <vt:lpstr>Case-control studies</vt:lpstr>
      <vt:lpstr>Case-control studies</vt:lpstr>
      <vt:lpstr>Case-control Study: 2 X 2 Table</vt:lpstr>
      <vt:lpstr>Sample Size formula for Case Control Study </vt:lpstr>
      <vt:lpstr>Sample size - Requirement from literature for case control</vt:lpstr>
      <vt:lpstr>Cohort Studies</vt:lpstr>
      <vt:lpstr>Cohort Studies</vt:lpstr>
      <vt:lpstr>Cohort studies</vt:lpstr>
      <vt:lpstr>Cohort Study: 2 X 2 Table</vt:lpstr>
      <vt:lpstr>Sample Size formula for Cohort Study</vt:lpstr>
      <vt:lpstr>Cohort study sample size:</vt:lpstr>
      <vt:lpstr>In a grant proposal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Course</dc:title>
  <dc:creator>prem_mony</dc:creator>
  <cp:lastModifiedBy>Unknown User</cp:lastModifiedBy>
  <cp:revision>259</cp:revision>
  <dcterms:created xsi:type="dcterms:W3CDTF">2012-08-11T17:48:51Z</dcterms:created>
  <dcterms:modified xsi:type="dcterms:W3CDTF">2020-03-28T04:28:23Z</dcterms:modified>
</cp:coreProperties>
</file>