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6"/>
  </p:notesMasterIdLst>
  <p:sldIdLst>
    <p:sldId id="256" r:id="rId2"/>
    <p:sldId id="258" r:id="rId3"/>
    <p:sldId id="260" r:id="rId4"/>
    <p:sldId id="261" r:id="rId5"/>
    <p:sldId id="284" r:id="rId6"/>
    <p:sldId id="263" r:id="rId7"/>
    <p:sldId id="286" r:id="rId8"/>
    <p:sldId id="264" r:id="rId9"/>
    <p:sldId id="288" r:id="rId10"/>
    <p:sldId id="289" r:id="rId11"/>
    <p:sldId id="290" r:id="rId12"/>
    <p:sldId id="292" r:id="rId13"/>
    <p:sldId id="293" r:id="rId14"/>
    <p:sldId id="294" r:id="rId15"/>
    <p:sldId id="295" r:id="rId16"/>
    <p:sldId id="296" r:id="rId17"/>
    <p:sldId id="297" r:id="rId18"/>
    <p:sldId id="298" r:id="rId19"/>
    <p:sldId id="300" r:id="rId20"/>
    <p:sldId id="301" r:id="rId21"/>
    <p:sldId id="316" r:id="rId22"/>
    <p:sldId id="317" r:id="rId23"/>
    <p:sldId id="322" r:id="rId24"/>
    <p:sldId id="279" r:id="rId2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349318F-C1A0-49A5-ABE9-B190932A1015}">
  <a:tblStyle styleId="{0349318F-C1A0-49A5-ABE9-B190932A1015}" styleName="Table_0">
    <a:wholeTbl>
      <a:tcStyle>
        <a:tcBdr>
          <a:left>
            <a:ln w="9525" cap="flat" cmpd="sng">
              <a:solidFill>
                <a:srgbClr val="000000"/>
              </a:solidFill>
              <a:prstDash val="solid"/>
              <a:round/>
              <a:headEnd type="none" w="med" len="med"/>
              <a:tailEnd type="none" w="med" len="med"/>
            </a:ln>
          </a:left>
          <a:right>
            <a:ln w="9525" cap="flat" cmpd="sng">
              <a:solidFill>
                <a:srgbClr val="000000"/>
              </a:solidFill>
              <a:prstDash val="solid"/>
              <a:round/>
              <a:headEnd type="none" w="med" len="med"/>
              <a:tailEnd type="none" w="med" len="med"/>
            </a:ln>
          </a:right>
          <a:top>
            <a:ln w="9525" cap="flat" cmpd="sng">
              <a:solidFill>
                <a:srgbClr val="000000"/>
              </a:solidFill>
              <a:prstDash val="solid"/>
              <a:round/>
              <a:headEnd type="none" w="med" len="med"/>
              <a:tailEnd type="none" w="med" len="med"/>
            </a:ln>
          </a:top>
          <a:bottom>
            <a:ln w="9525" cap="flat" cmpd="sng">
              <a:solidFill>
                <a:srgbClr val="000000"/>
              </a:solidFill>
              <a:prstDash val="solid"/>
              <a:round/>
              <a:headEnd type="none" w="med" len="med"/>
              <a:tailEnd type="none" w="med" len="med"/>
            </a:ln>
          </a:bottom>
          <a:insideH>
            <a:ln w="9525" cap="flat" cmpd="sng">
              <a:solidFill>
                <a:srgbClr val="000000"/>
              </a:solidFill>
              <a:prstDash val="solid"/>
              <a:round/>
              <a:headEnd type="none" w="med" len="med"/>
              <a:tailEnd type="none" w="med" len="med"/>
            </a:ln>
          </a:insideH>
          <a:insideV>
            <a:ln w="9525" cap="flat" cmpd="sng">
              <a:solidFill>
                <a:srgbClr val="000000"/>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595"/>
  </p:normalViewPr>
  <p:slideViewPr>
    <p:cSldViewPr snapToGrid="0">
      <p:cViewPr varScale="1">
        <p:scale>
          <a:sx n="145" d="100"/>
          <a:sy n="145" d="100"/>
        </p:scale>
        <p:origin x="68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notesMaster" Target="notesMasters/notesMaster1.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viewProps" Target="viewProp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presProps" Target="presProps.xml" /><Relationship Id="rId30" Type="http://schemas.openxmlformats.org/officeDocument/2006/relationships/tableStyles" Target="tableStyle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175"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275338874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 /><Relationship Id="rId1" Type="http://schemas.openxmlformats.org/officeDocument/2006/relationships/notesMaster" Target="../notesMasters/notesMaster1.xml" /></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 /><Relationship Id="rId1" Type="http://schemas.openxmlformats.org/officeDocument/2006/relationships/notesMaster" Target="../notesMasters/notesMaster1.xml" /></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 /><Relationship Id="rId1" Type="http://schemas.openxmlformats.org/officeDocument/2006/relationships/notesMaster" Target="../notesMasters/notesMaster1.xml" /></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 /><Relationship Id="rId1" Type="http://schemas.openxmlformats.org/officeDocument/2006/relationships/notesMaster" Target="../notesMasters/notesMaster1.xml" /></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Shape 4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5" name="Shape 4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22260851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38695696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34843492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3" name="Shape 8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11170882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3" name="Shape 8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22814250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3" name="Shape 8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39299502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3" name="Shape 8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6734920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19713845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9614136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17983601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431761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Shape 6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5" name="Shape 6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1666650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18383654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9929534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12826634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6200236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Shape 27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79" name="Shape 27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11731388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Shape 7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8" name="Shape 7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1886626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3" name="Shape 8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41601595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3" name="Shape 8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26516668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Shape 1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1" name="Shape 11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14937263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Shape 1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1" name="Shape 11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2889761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36057729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3378618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spTree>
      <p:nvGrpSpPr>
        <p:cNvPr id="1" name="Shape 8"/>
        <p:cNvGrpSpPr/>
        <p:nvPr/>
      </p:nvGrpSpPr>
      <p:grpSpPr>
        <a:xfrm>
          <a:off x="0" y="0"/>
          <a:ext cx="0" cy="0"/>
          <a:chOff x="0" y="0"/>
          <a:chExt cx="0" cy="0"/>
        </a:xfrm>
      </p:grpSpPr>
      <p:sp>
        <p:nvSpPr>
          <p:cNvPr id="9" name="Shape 9"/>
          <p:cNvSpPr/>
          <p:nvPr/>
        </p:nvSpPr>
        <p:spPr>
          <a:xfrm>
            <a:off x="361950" y="-571500"/>
            <a:ext cx="6286499" cy="6286499"/>
          </a:xfrm>
          <a:prstGeom prst="ellipse">
            <a:avLst/>
          </a:prstGeom>
          <a:solidFill>
            <a:srgbClr val="000000"/>
          </a:solidFill>
          <a:ln>
            <a:noFill/>
          </a:ln>
        </p:spPr>
        <p:txBody>
          <a:bodyPr lIns="91425" tIns="91425" rIns="91425" bIns="91425" anchor="ctr" anchorCtr="0">
            <a:noAutofit/>
          </a:bodyPr>
          <a:lstStyle/>
          <a:p>
            <a:pPr lvl="0">
              <a:spcBef>
                <a:spcPts val="0"/>
              </a:spcBef>
              <a:buNone/>
            </a:pPr>
            <a:endParaRPr dirty="0"/>
          </a:p>
        </p:txBody>
      </p:sp>
      <p:sp>
        <p:nvSpPr>
          <p:cNvPr id="10" name="Shape 10"/>
          <p:cNvSpPr txBox="1">
            <a:spLocks noGrp="1"/>
          </p:cNvSpPr>
          <p:nvPr>
            <p:ph type="ctrTitle"/>
          </p:nvPr>
        </p:nvSpPr>
        <p:spPr>
          <a:xfrm>
            <a:off x="1031425" y="1991850"/>
            <a:ext cx="4947599" cy="1159799"/>
          </a:xfrm>
          <a:prstGeom prst="rect">
            <a:avLst/>
          </a:prstGeom>
        </p:spPr>
        <p:txBody>
          <a:bodyPr lIns="91425" tIns="91425" rIns="91425" bIns="91425" anchor="ctr" anchorCtr="0"/>
          <a:lstStyle>
            <a:lvl1pPr lvl="0" algn="l">
              <a:spcBef>
                <a:spcPts val="0"/>
              </a:spcBef>
              <a:buClr>
                <a:srgbClr val="FFFFFF"/>
              </a:buClr>
              <a:buSzPct val="100000"/>
              <a:buFont typeface="Cabin Condensed"/>
              <a:defRPr sz="6000">
                <a:solidFill>
                  <a:srgbClr val="FFFFFF"/>
                </a:solidFill>
                <a:latin typeface="Cabin Condensed"/>
                <a:ea typeface="Cabin Condensed"/>
                <a:cs typeface="Cabin Condensed"/>
                <a:sym typeface="Cabin Condensed"/>
              </a:defRPr>
            </a:lvl1pPr>
            <a:lvl2pPr lvl="1" algn="l">
              <a:spcBef>
                <a:spcPts val="0"/>
              </a:spcBef>
              <a:buClr>
                <a:srgbClr val="FFFFFF"/>
              </a:buClr>
              <a:buSzPct val="100000"/>
              <a:buFont typeface="Cabin Condensed"/>
              <a:defRPr sz="6000">
                <a:solidFill>
                  <a:srgbClr val="FFFFFF"/>
                </a:solidFill>
                <a:latin typeface="Cabin Condensed"/>
                <a:ea typeface="Cabin Condensed"/>
                <a:cs typeface="Cabin Condensed"/>
                <a:sym typeface="Cabin Condensed"/>
              </a:defRPr>
            </a:lvl2pPr>
            <a:lvl3pPr lvl="2" algn="l">
              <a:spcBef>
                <a:spcPts val="0"/>
              </a:spcBef>
              <a:buClr>
                <a:srgbClr val="FFFFFF"/>
              </a:buClr>
              <a:buSzPct val="100000"/>
              <a:buFont typeface="Cabin Condensed"/>
              <a:defRPr sz="6000">
                <a:solidFill>
                  <a:srgbClr val="FFFFFF"/>
                </a:solidFill>
                <a:latin typeface="Cabin Condensed"/>
                <a:ea typeface="Cabin Condensed"/>
                <a:cs typeface="Cabin Condensed"/>
                <a:sym typeface="Cabin Condensed"/>
              </a:defRPr>
            </a:lvl3pPr>
            <a:lvl4pPr lvl="3" algn="l">
              <a:spcBef>
                <a:spcPts val="0"/>
              </a:spcBef>
              <a:buClr>
                <a:srgbClr val="FFFFFF"/>
              </a:buClr>
              <a:buSzPct val="100000"/>
              <a:buFont typeface="Cabin Condensed"/>
              <a:defRPr sz="6000">
                <a:solidFill>
                  <a:srgbClr val="FFFFFF"/>
                </a:solidFill>
                <a:latin typeface="Cabin Condensed"/>
                <a:ea typeface="Cabin Condensed"/>
                <a:cs typeface="Cabin Condensed"/>
                <a:sym typeface="Cabin Condensed"/>
              </a:defRPr>
            </a:lvl4pPr>
            <a:lvl5pPr lvl="4" algn="l">
              <a:spcBef>
                <a:spcPts val="0"/>
              </a:spcBef>
              <a:buClr>
                <a:srgbClr val="FFFFFF"/>
              </a:buClr>
              <a:buSzPct val="100000"/>
              <a:buFont typeface="Cabin Condensed"/>
              <a:defRPr sz="6000">
                <a:solidFill>
                  <a:srgbClr val="FFFFFF"/>
                </a:solidFill>
                <a:latin typeface="Cabin Condensed"/>
                <a:ea typeface="Cabin Condensed"/>
                <a:cs typeface="Cabin Condensed"/>
                <a:sym typeface="Cabin Condensed"/>
              </a:defRPr>
            </a:lvl5pPr>
            <a:lvl6pPr lvl="5" algn="l">
              <a:spcBef>
                <a:spcPts val="0"/>
              </a:spcBef>
              <a:buClr>
                <a:srgbClr val="FFFFFF"/>
              </a:buClr>
              <a:buSzPct val="100000"/>
              <a:buFont typeface="Cabin Condensed"/>
              <a:defRPr sz="6000">
                <a:solidFill>
                  <a:srgbClr val="FFFFFF"/>
                </a:solidFill>
                <a:latin typeface="Cabin Condensed"/>
                <a:ea typeface="Cabin Condensed"/>
                <a:cs typeface="Cabin Condensed"/>
                <a:sym typeface="Cabin Condensed"/>
              </a:defRPr>
            </a:lvl6pPr>
            <a:lvl7pPr lvl="6" algn="l">
              <a:spcBef>
                <a:spcPts val="0"/>
              </a:spcBef>
              <a:buClr>
                <a:srgbClr val="FFFFFF"/>
              </a:buClr>
              <a:buSzPct val="100000"/>
              <a:buFont typeface="Cabin Condensed"/>
              <a:defRPr sz="6000">
                <a:solidFill>
                  <a:srgbClr val="FFFFFF"/>
                </a:solidFill>
                <a:latin typeface="Cabin Condensed"/>
                <a:ea typeface="Cabin Condensed"/>
                <a:cs typeface="Cabin Condensed"/>
                <a:sym typeface="Cabin Condensed"/>
              </a:defRPr>
            </a:lvl7pPr>
            <a:lvl8pPr lvl="7" algn="l">
              <a:spcBef>
                <a:spcPts val="0"/>
              </a:spcBef>
              <a:buClr>
                <a:srgbClr val="FFFFFF"/>
              </a:buClr>
              <a:buSzPct val="100000"/>
              <a:buFont typeface="Cabin Condensed"/>
              <a:defRPr sz="6000">
                <a:solidFill>
                  <a:srgbClr val="FFFFFF"/>
                </a:solidFill>
                <a:latin typeface="Cabin Condensed"/>
                <a:ea typeface="Cabin Condensed"/>
                <a:cs typeface="Cabin Condensed"/>
                <a:sym typeface="Cabin Condensed"/>
              </a:defRPr>
            </a:lvl8pPr>
            <a:lvl9pPr lvl="8" algn="l">
              <a:spcBef>
                <a:spcPts val="0"/>
              </a:spcBef>
              <a:buClr>
                <a:srgbClr val="FFFFFF"/>
              </a:buClr>
              <a:buSzPct val="100000"/>
              <a:buFont typeface="Cabin Condensed"/>
              <a:defRPr sz="6000">
                <a:solidFill>
                  <a:srgbClr val="FFFFFF"/>
                </a:solidFill>
                <a:latin typeface="Cabin Condensed"/>
                <a:ea typeface="Cabin Condensed"/>
                <a:cs typeface="Cabin Condensed"/>
                <a:sym typeface="Cabin Condensed"/>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Quote">
    <p:bg>
      <p:bgPr>
        <a:solidFill>
          <a:srgbClr val="000000"/>
        </a:solidFill>
        <a:effectLst/>
      </p:bgPr>
    </p:bg>
    <p:spTree>
      <p:nvGrpSpPr>
        <p:cNvPr id="1" name="Shape 15"/>
        <p:cNvGrpSpPr/>
        <p:nvPr/>
      </p:nvGrpSpPr>
      <p:grpSpPr>
        <a:xfrm>
          <a:off x="0" y="0"/>
          <a:ext cx="0" cy="0"/>
          <a:chOff x="0" y="0"/>
          <a:chExt cx="0" cy="0"/>
        </a:xfrm>
      </p:grpSpPr>
      <p:sp>
        <p:nvSpPr>
          <p:cNvPr id="16" name="Shape 16"/>
          <p:cNvSpPr txBox="1">
            <a:spLocks noGrp="1"/>
          </p:cNvSpPr>
          <p:nvPr>
            <p:ph type="body" idx="1"/>
          </p:nvPr>
        </p:nvSpPr>
        <p:spPr>
          <a:xfrm>
            <a:off x="2676525" y="1247775"/>
            <a:ext cx="4905300" cy="819899"/>
          </a:xfrm>
          <a:prstGeom prst="rect">
            <a:avLst/>
          </a:prstGeom>
        </p:spPr>
        <p:txBody>
          <a:bodyPr lIns="91425" tIns="91425" rIns="91425" bIns="91425" anchor="t" anchorCtr="0"/>
          <a:lstStyle>
            <a:lvl1pPr lvl="0" rtl="0">
              <a:spcBef>
                <a:spcPts val="0"/>
              </a:spcBef>
              <a:buClr>
                <a:srgbClr val="000000"/>
              </a:buClr>
              <a:defRPr>
                <a:solidFill>
                  <a:srgbClr val="000000"/>
                </a:solidFill>
                <a:highlight>
                  <a:srgbClr val="FFFF00"/>
                </a:highlight>
              </a:defRPr>
            </a:lvl1pPr>
            <a:lvl2pPr lvl="1" rtl="0">
              <a:spcBef>
                <a:spcPts val="0"/>
              </a:spcBef>
              <a:buClr>
                <a:srgbClr val="000000"/>
              </a:buClr>
              <a:defRPr>
                <a:solidFill>
                  <a:srgbClr val="000000"/>
                </a:solidFill>
                <a:highlight>
                  <a:srgbClr val="FFFF00"/>
                </a:highlight>
              </a:defRPr>
            </a:lvl2pPr>
            <a:lvl3pPr lvl="2" rtl="0">
              <a:spcBef>
                <a:spcPts val="0"/>
              </a:spcBef>
              <a:buClr>
                <a:srgbClr val="000000"/>
              </a:buClr>
              <a:defRPr>
                <a:solidFill>
                  <a:srgbClr val="000000"/>
                </a:solidFill>
                <a:highlight>
                  <a:srgbClr val="FFFF00"/>
                </a:highlight>
              </a:defRPr>
            </a:lvl3pPr>
            <a:lvl4pPr lvl="3" rtl="0">
              <a:spcBef>
                <a:spcPts val="0"/>
              </a:spcBef>
              <a:buClr>
                <a:srgbClr val="000000"/>
              </a:buClr>
              <a:defRPr>
                <a:solidFill>
                  <a:srgbClr val="000000"/>
                </a:solidFill>
                <a:highlight>
                  <a:srgbClr val="FFFF00"/>
                </a:highlight>
              </a:defRPr>
            </a:lvl4pPr>
            <a:lvl5pPr lvl="4" rtl="0">
              <a:spcBef>
                <a:spcPts val="0"/>
              </a:spcBef>
              <a:buClr>
                <a:srgbClr val="000000"/>
              </a:buClr>
              <a:defRPr>
                <a:solidFill>
                  <a:srgbClr val="000000"/>
                </a:solidFill>
                <a:highlight>
                  <a:srgbClr val="FFFF00"/>
                </a:highlight>
              </a:defRPr>
            </a:lvl5pPr>
            <a:lvl6pPr lvl="5" rtl="0">
              <a:spcBef>
                <a:spcPts val="0"/>
              </a:spcBef>
              <a:buClr>
                <a:srgbClr val="000000"/>
              </a:buClr>
              <a:defRPr>
                <a:solidFill>
                  <a:srgbClr val="000000"/>
                </a:solidFill>
                <a:highlight>
                  <a:srgbClr val="FFFF00"/>
                </a:highlight>
              </a:defRPr>
            </a:lvl6pPr>
            <a:lvl7pPr lvl="6" rtl="0">
              <a:spcBef>
                <a:spcPts val="0"/>
              </a:spcBef>
              <a:buClr>
                <a:srgbClr val="000000"/>
              </a:buClr>
              <a:defRPr>
                <a:solidFill>
                  <a:srgbClr val="000000"/>
                </a:solidFill>
                <a:highlight>
                  <a:srgbClr val="FFFF00"/>
                </a:highlight>
              </a:defRPr>
            </a:lvl7pPr>
            <a:lvl8pPr lvl="7" rtl="0">
              <a:spcBef>
                <a:spcPts val="0"/>
              </a:spcBef>
              <a:buClr>
                <a:srgbClr val="000000"/>
              </a:buClr>
              <a:defRPr>
                <a:solidFill>
                  <a:srgbClr val="000000"/>
                </a:solidFill>
                <a:highlight>
                  <a:srgbClr val="FFFF00"/>
                </a:highlight>
              </a:defRPr>
            </a:lvl8pPr>
            <a:lvl9pPr lvl="8">
              <a:spcBef>
                <a:spcPts val="0"/>
              </a:spcBef>
              <a:buClr>
                <a:srgbClr val="000000"/>
              </a:buClr>
              <a:defRPr>
                <a:solidFill>
                  <a:srgbClr val="000000"/>
                </a:solidFill>
                <a:highlight>
                  <a:srgbClr val="FFFF00"/>
                </a:highlight>
              </a:defRPr>
            </a:lvl9pPr>
          </a:lstStyle>
          <a:p>
            <a:endParaRPr/>
          </a:p>
        </p:txBody>
      </p:sp>
      <p:sp>
        <p:nvSpPr>
          <p:cNvPr id="17" name="Shape 17"/>
          <p:cNvSpPr txBox="1"/>
          <p:nvPr/>
        </p:nvSpPr>
        <p:spPr>
          <a:xfrm>
            <a:off x="1238250" y="705175"/>
            <a:ext cx="1178699" cy="653699"/>
          </a:xfrm>
          <a:prstGeom prst="rect">
            <a:avLst/>
          </a:prstGeom>
          <a:noFill/>
          <a:ln>
            <a:noFill/>
          </a:ln>
        </p:spPr>
        <p:txBody>
          <a:bodyPr lIns="91425" tIns="91425" rIns="91425" bIns="91425" anchor="t" anchorCtr="0">
            <a:noAutofit/>
          </a:bodyPr>
          <a:lstStyle/>
          <a:p>
            <a:pPr lvl="0" algn="r">
              <a:spcBef>
                <a:spcPts val="0"/>
              </a:spcBef>
              <a:buNone/>
            </a:pPr>
            <a:r>
              <a:rPr lang="en" sz="15000" b="1">
                <a:solidFill>
                  <a:srgbClr val="FFFF00"/>
                </a:solidFill>
                <a:latin typeface="Cabin Condensed"/>
                <a:ea typeface="Cabin Condensed"/>
                <a:cs typeface="Cabin Condensed"/>
                <a:sym typeface="Cabin Condensed"/>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1 column">
    <p:spTree>
      <p:nvGrpSpPr>
        <p:cNvPr id="1" name="Shape 18"/>
        <p:cNvGrpSpPr/>
        <p:nvPr/>
      </p:nvGrpSpPr>
      <p:grpSpPr>
        <a:xfrm>
          <a:off x="0" y="0"/>
          <a:ext cx="0" cy="0"/>
          <a:chOff x="0" y="0"/>
          <a:chExt cx="0" cy="0"/>
        </a:xfrm>
      </p:grpSpPr>
      <p:sp>
        <p:nvSpPr>
          <p:cNvPr id="19" name="Shape 19"/>
          <p:cNvSpPr/>
          <p:nvPr/>
        </p:nvSpPr>
        <p:spPr>
          <a:xfrm>
            <a:off x="0" y="0"/>
            <a:ext cx="2418600" cy="5149500"/>
          </a:xfrm>
          <a:prstGeom prst="rect">
            <a:avLst/>
          </a:prstGeom>
          <a:solidFill>
            <a:srgbClr val="000000"/>
          </a:solidFill>
          <a:ln>
            <a:noFill/>
          </a:ln>
        </p:spPr>
        <p:txBody>
          <a:bodyPr lIns="91425" tIns="91425" rIns="91425" bIns="91425" anchor="ctr" anchorCtr="0">
            <a:noAutofit/>
          </a:bodyPr>
          <a:lstStyle/>
          <a:p>
            <a:pPr lvl="0">
              <a:spcBef>
                <a:spcPts val="0"/>
              </a:spcBef>
              <a:buNone/>
            </a:pPr>
            <a:endParaRPr dirty="0"/>
          </a:p>
        </p:txBody>
      </p:sp>
      <p:sp>
        <p:nvSpPr>
          <p:cNvPr id="20" name="Shape 20"/>
          <p:cNvSpPr txBox="1">
            <a:spLocks noGrp="1"/>
          </p:cNvSpPr>
          <p:nvPr>
            <p:ph type="title"/>
          </p:nvPr>
        </p:nvSpPr>
        <p:spPr>
          <a:xfrm>
            <a:off x="398150" y="1129129"/>
            <a:ext cx="1700700" cy="1483799"/>
          </a:xfrm>
          <a:prstGeom prst="rect">
            <a:avLst/>
          </a:prstGeom>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1" name="Shape 21"/>
          <p:cNvSpPr txBox="1">
            <a:spLocks noGrp="1"/>
          </p:cNvSpPr>
          <p:nvPr>
            <p:ph type="body" idx="1"/>
          </p:nvPr>
        </p:nvSpPr>
        <p:spPr>
          <a:xfrm>
            <a:off x="2871075" y="1007295"/>
            <a:ext cx="5561100" cy="35712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 2 columns">
    <p:spTree>
      <p:nvGrpSpPr>
        <p:cNvPr id="1" name="Shape 22"/>
        <p:cNvGrpSpPr/>
        <p:nvPr/>
      </p:nvGrpSpPr>
      <p:grpSpPr>
        <a:xfrm>
          <a:off x="0" y="0"/>
          <a:ext cx="0" cy="0"/>
          <a:chOff x="0" y="0"/>
          <a:chExt cx="0" cy="0"/>
        </a:xfrm>
      </p:grpSpPr>
      <p:sp>
        <p:nvSpPr>
          <p:cNvPr id="23" name="Shape 23"/>
          <p:cNvSpPr/>
          <p:nvPr/>
        </p:nvSpPr>
        <p:spPr>
          <a:xfrm>
            <a:off x="0" y="0"/>
            <a:ext cx="2418600" cy="5149500"/>
          </a:xfrm>
          <a:prstGeom prst="rect">
            <a:avLst/>
          </a:prstGeom>
          <a:solidFill>
            <a:srgbClr val="000000"/>
          </a:solidFill>
          <a:ln>
            <a:noFill/>
          </a:ln>
        </p:spPr>
        <p:txBody>
          <a:bodyPr lIns="91425" tIns="91425" rIns="91425" bIns="91425" anchor="ctr" anchorCtr="0">
            <a:noAutofit/>
          </a:bodyPr>
          <a:lstStyle/>
          <a:p>
            <a:pPr lvl="0">
              <a:spcBef>
                <a:spcPts val="0"/>
              </a:spcBef>
              <a:buNone/>
            </a:pPr>
            <a:endParaRPr dirty="0"/>
          </a:p>
        </p:txBody>
      </p:sp>
      <p:sp>
        <p:nvSpPr>
          <p:cNvPr id="24" name="Shape 24"/>
          <p:cNvSpPr txBox="1">
            <a:spLocks noGrp="1"/>
          </p:cNvSpPr>
          <p:nvPr>
            <p:ph type="title"/>
          </p:nvPr>
        </p:nvSpPr>
        <p:spPr>
          <a:xfrm>
            <a:off x="398150" y="1129129"/>
            <a:ext cx="1700700" cy="1483799"/>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5" name="Shape 25"/>
          <p:cNvSpPr txBox="1">
            <a:spLocks noGrp="1"/>
          </p:cNvSpPr>
          <p:nvPr>
            <p:ph type="body" idx="1"/>
          </p:nvPr>
        </p:nvSpPr>
        <p:spPr>
          <a:xfrm>
            <a:off x="3082175" y="1091725"/>
            <a:ext cx="2623200" cy="3834300"/>
          </a:xfrm>
          <a:prstGeom prst="rect">
            <a:avLst/>
          </a:prstGeom>
        </p:spPr>
        <p:txBody>
          <a:bodyPr lIns="91425" tIns="91425" rIns="91425" bIns="91425" anchor="t" anchorCtr="0"/>
          <a:lstStyle>
            <a:lvl1pPr lvl="0">
              <a:spcBef>
                <a:spcPts val="0"/>
              </a:spcBef>
              <a:buSzPct val="100000"/>
              <a:defRPr sz="2000"/>
            </a:lvl1pPr>
            <a:lvl2pPr lvl="1">
              <a:spcBef>
                <a:spcPts val="0"/>
              </a:spcBef>
              <a:buSzPct val="100000"/>
              <a:defRPr sz="2000"/>
            </a:lvl2pPr>
            <a:lvl3pPr lvl="2">
              <a:spcBef>
                <a:spcPts val="0"/>
              </a:spcBef>
              <a:buSzPct val="100000"/>
              <a:defRPr sz="2000"/>
            </a:lvl3pPr>
            <a:lvl4pPr lvl="3">
              <a:spcBef>
                <a:spcPts val="0"/>
              </a:spcBef>
              <a:buSzPct val="100000"/>
              <a:defRPr sz="2000"/>
            </a:lvl4pPr>
            <a:lvl5pPr lvl="4">
              <a:spcBef>
                <a:spcPts val="0"/>
              </a:spcBef>
              <a:buSzPct val="100000"/>
              <a:defRPr sz="2000"/>
            </a:lvl5pPr>
            <a:lvl6pPr lvl="5">
              <a:spcBef>
                <a:spcPts val="0"/>
              </a:spcBef>
              <a:buSzPct val="100000"/>
              <a:defRPr sz="2000"/>
            </a:lvl6pPr>
            <a:lvl7pPr lvl="6">
              <a:spcBef>
                <a:spcPts val="0"/>
              </a:spcBef>
              <a:buSzPct val="100000"/>
              <a:defRPr sz="2000"/>
            </a:lvl7pPr>
            <a:lvl8pPr lvl="7">
              <a:spcBef>
                <a:spcPts val="0"/>
              </a:spcBef>
              <a:buSzPct val="100000"/>
              <a:defRPr sz="2000"/>
            </a:lvl8pPr>
            <a:lvl9pPr lvl="8">
              <a:spcBef>
                <a:spcPts val="0"/>
              </a:spcBef>
              <a:buSzPct val="100000"/>
              <a:defRPr sz="2000"/>
            </a:lvl9pPr>
          </a:lstStyle>
          <a:p>
            <a:endParaRPr/>
          </a:p>
        </p:txBody>
      </p:sp>
      <p:sp>
        <p:nvSpPr>
          <p:cNvPr id="26" name="Shape 26"/>
          <p:cNvSpPr txBox="1">
            <a:spLocks noGrp="1"/>
          </p:cNvSpPr>
          <p:nvPr>
            <p:ph type="body" idx="2"/>
          </p:nvPr>
        </p:nvSpPr>
        <p:spPr>
          <a:xfrm>
            <a:off x="5863322" y="1091725"/>
            <a:ext cx="2623200" cy="3834300"/>
          </a:xfrm>
          <a:prstGeom prst="rect">
            <a:avLst/>
          </a:prstGeom>
        </p:spPr>
        <p:txBody>
          <a:bodyPr lIns="91425" tIns="91425" rIns="91425" bIns="91425" anchor="t" anchorCtr="0"/>
          <a:lstStyle>
            <a:lvl1pPr lvl="0">
              <a:spcBef>
                <a:spcPts val="0"/>
              </a:spcBef>
              <a:buSzPct val="100000"/>
              <a:defRPr sz="2000"/>
            </a:lvl1pPr>
            <a:lvl2pPr lvl="1">
              <a:spcBef>
                <a:spcPts val="0"/>
              </a:spcBef>
              <a:buSzPct val="100000"/>
              <a:defRPr sz="2000"/>
            </a:lvl2pPr>
            <a:lvl3pPr lvl="2">
              <a:spcBef>
                <a:spcPts val="0"/>
              </a:spcBef>
              <a:buSzPct val="100000"/>
              <a:defRPr sz="2000"/>
            </a:lvl3pPr>
            <a:lvl4pPr lvl="3">
              <a:spcBef>
                <a:spcPts val="0"/>
              </a:spcBef>
              <a:buSzPct val="100000"/>
              <a:defRPr sz="2000"/>
            </a:lvl4pPr>
            <a:lvl5pPr lvl="4">
              <a:spcBef>
                <a:spcPts val="0"/>
              </a:spcBef>
              <a:buSzPct val="100000"/>
              <a:defRPr sz="2000"/>
            </a:lvl5pPr>
            <a:lvl6pPr lvl="5">
              <a:spcBef>
                <a:spcPts val="0"/>
              </a:spcBef>
              <a:buSzPct val="100000"/>
              <a:defRPr sz="2000"/>
            </a:lvl6pPr>
            <a:lvl7pPr lvl="6">
              <a:spcBef>
                <a:spcPts val="0"/>
              </a:spcBef>
              <a:buSzPct val="100000"/>
              <a:defRPr sz="2000"/>
            </a:lvl7pPr>
            <a:lvl8pPr lvl="7">
              <a:spcBef>
                <a:spcPts val="0"/>
              </a:spcBef>
              <a:buSzPct val="100000"/>
              <a:defRPr sz="2000"/>
            </a:lvl8pPr>
            <a:lvl9pPr lvl="8">
              <a:spcBef>
                <a:spcPts val="0"/>
              </a:spcBef>
              <a:buSzPct val="100000"/>
              <a:defRPr sz="20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Title + 3 columns">
    <p:spTree>
      <p:nvGrpSpPr>
        <p:cNvPr id="1" name="Shape 27"/>
        <p:cNvGrpSpPr/>
        <p:nvPr/>
      </p:nvGrpSpPr>
      <p:grpSpPr>
        <a:xfrm>
          <a:off x="0" y="0"/>
          <a:ext cx="0" cy="0"/>
          <a:chOff x="0" y="0"/>
          <a:chExt cx="0" cy="0"/>
        </a:xfrm>
      </p:grpSpPr>
      <p:sp>
        <p:nvSpPr>
          <p:cNvPr id="28" name="Shape 28"/>
          <p:cNvSpPr/>
          <p:nvPr/>
        </p:nvSpPr>
        <p:spPr>
          <a:xfrm>
            <a:off x="0" y="0"/>
            <a:ext cx="2418600" cy="5149500"/>
          </a:xfrm>
          <a:prstGeom prst="rect">
            <a:avLst/>
          </a:prstGeom>
          <a:solidFill>
            <a:srgbClr val="000000"/>
          </a:solidFill>
          <a:ln>
            <a:noFill/>
          </a:ln>
        </p:spPr>
        <p:txBody>
          <a:bodyPr lIns="91425" tIns="91425" rIns="91425" bIns="91425" anchor="ctr" anchorCtr="0">
            <a:noAutofit/>
          </a:bodyPr>
          <a:lstStyle/>
          <a:p>
            <a:pPr lvl="0">
              <a:spcBef>
                <a:spcPts val="0"/>
              </a:spcBef>
              <a:buNone/>
            </a:pPr>
            <a:endParaRPr dirty="0"/>
          </a:p>
        </p:txBody>
      </p:sp>
      <p:sp>
        <p:nvSpPr>
          <p:cNvPr id="29" name="Shape 29"/>
          <p:cNvSpPr txBox="1">
            <a:spLocks noGrp="1"/>
          </p:cNvSpPr>
          <p:nvPr>
            <p:ph type="title"/>
          </p:nvPr>
        </p:nvSpPr>
        <p:spPr>
          <a:xfrm>
            <a:off x="398150" y="1129129"/>
            <a:ext cx="1700700" cy="1483799"/>
          </a:xfrm>
          <a:prstGeom prst="rect">
            <a:avLst/>
          </a:prstGeom>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0" name="Shape 30"/>
          <p:cNvSpPr txBox="1">
            <a:spLocks noGrp="1"/>
          </p:cNvSpPr>
          <p:nvPr>
            <p:ph type="body" idx="1"/>
          </p:nvPr>
        </p:nvSpPr>
        <p:spPr>
          <a:xfrm>
            <a:off x="2907250" y="1129125"/>
            <a:ext cx="1842900" cy="3796799"/>
          </a:xfrm>
          <a:prstGeom prst="rect">
            <a:avLst/>
          </a:prstGeom>
        </p:spPr>
        <p:txBody>
          <a:bodyPr lIns="91425" tIns="91425" rIns="91425" bIns="91425" anchor="t" anchorCtr="0"/>
          <a:lstStyle>
            <a:lvl1pPr lvl="0" rtl="0">
              <a:spcBef>
                <a:spcPts val="0"/>
              </a:spcBef>
              <a:buSzPct val="100000"/>
              <a:defRPr sz="1800"/>
            </a:lvl1pPr>
            <a:lvl2pPr lvl="1" rtl="0">
              <a:spcBef>
                <a:spcPts val="0"/>
              </a:spcBef>
              <a:buSzPct val="100000"/>
              <a:defRPr sz="1800"/>
            </a:lvl2pPr>
            <a:lvl3pPr lvl="2" rtl="0">
              <a:spcBef>
                <a:spcPts val="0"/>
              </a:spcBef>
              <a:buSzPct val="100000"/>
              <a:defRPr sz="1800"/>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1" name="Shape 31"/>
          <p:cNvSpPr txBox="1">
            <a:spLocks noGrp="1"/>
          </p:cNvSpPr>
          <p:nvPr>
            <p:ph type="body" idx="2"/>
          </p:nvPr>
        </p:nvSpPr>
        <p:spPr>
          <a:xfrm>
            <a:off x="4844761" y="1129125"/>
            <a:ext cx="1842900" cy="3796799"/>
          </a:xfrm>
          <a:prstGeom prst="rect">
            <a:avLst/>
          </a:prstGeom>
        </p:spPr>
        <p:txBody>
          <a:bodyPr lIns="91425" tIns="91425" rIns="91425" bIns="91425" anchor="t" anchorCtr="0"/>
          <a:lstStyle>
            <a:lvl1pPr lvl="0" rtl="0">
              <a:spcBef>
                <a:spcPts val="0"/>
              </a:spcBef>
              <a:buSzPct val="100000"/>
              <a:defRPr sz="1800"/>
            </a:lvl1pPr>
            <a:lvl2pPr lvl="1" rtl="0">
              <a:spcBef>
                <a:spcPts val="0"/>
              </a:spcBef>
              <a:buSzPct val="100000"/>
              <a:defRPr sz="1800"/>
            </a:lvl2pPr>
            <a:lvl3pPr lvl="2" rtl="0">
              <a:spcBef>
                <a:spcPts val="0"/>
              </a:spcBef>
              <a:buSzPct val="100000"/>
              <a:defRPr sz="1800"/>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2" name="Shape 32"/>
          <p:cNvSpPr txBox="1">
            <a:spLocks noGrp="1"/>
          </p:cNvSpPr>
          <p:nvPr>
            <p:ph type="body" idx="3"/>
          </p:nvPr>
        </p:nvSpPr>
        <p:spPr>
          <a:xfrm>
            <a:off x="6782273" y="1129125"/>
            <a:ext cx="1842900" cy="3796799"/>
          </a:xfrm>
          <a:prstGeom prst="rect">
            <a:avLst/>
          </a:prstGeom>
        </p:spPr>
        <p:txBody>
          <a:bodyPr lIns="91425" tIns="91425" rIns="91425" bIns="91425" anchor="t" anchorCtr="0"/>
          <a:lstStyle>
            <a:lvl1pPr lvl="0" rtl="0">
              <a:spcBef>
                <a:spcPts val="0"/>
              </a:spcBef>
              <a:buSzPct val="100000"/>
              <a:defRPr sz="1800"/>
            </a:lvl1pPr>
            <a:lvl2pPr lvl="1" rtl="0">
              <a:spcBef>
                <a:spcPts val="0"/>
              </a:spcBef>
              <a:buSzPct val="100000"/>
              <a:defRPr sz="1800"/>
            </a:lvl2pPr>
            <a:lvl3pPr lvl="2" rtl="0">
              <a:spcBef>
                <a:spcPts val="0"/>
              </a:spcBef>
              <a:buSzPct val="100000"/>
              <a:defRPr sz="1800"/>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Blank Inverse">
    <p:bg>
      <p:bgPr>
        <a:solidFill>
          <a:srgbClr val="000000"/>
        </a:solidFill>
        <a:effectLst/>
      </p:bgPr>
    </p:bg>
    <p:spTree>
      <p:nvGrpSpPr>
        <p:cNvPr id="1" name="Shape 41"/>
        <p:cNvGrpSpPr/>
        <p:nvPr/>
      </p:nvGrpSpPr>
      <p:grpSpPr>
        <a:xfrm>
          <a:off x="0" y="0"/>
          <a:ext cx="0" cy="0"/>
          <a:chOff x="0" y="0"/>
          <a:chExt cx="0" cy="0"/>
        </a:xfrm>
      </p:grpSpPr>
      <p:sp>
        <p:nvSpPr>
          <p:cNvPr id="42" name="Shape 42"/>
          <p:cNvSpPr/>
          <p:nvPr/>
        </p:nvSpPr>
        <p:spPr>
          <a:xfrm>
            <a:off x="361950" y="-571500"/>
            <a:ext cx="6286499" cy="6286499"/>
          </a:xfrm>
          <a:prstGeom prst="ellipse">
            <a:avLst/>
          </a:prstGeom>
          <a:solidFill>
            <a:srgbClr val="FFFF00"/>
          </a:solidFill>
          <a:ln>
            <a:noFill/>
          </a:ln>
        </p:spPr>
        <p:txBody>
          <a:bodyPr lIns="91425" tIns="91425" rIns="91425" bIns="91425" anchor="ctr" anchorCtr="0">
            <a:noAutofit/>
          </a:bodyPr>
          <a:lstStyle/>
          <a:p>
            <a:pPr lvl="0">
              <a:spcBef>
                <a:spcPts val="0"/>
              </a:spcBef>
              <a:buNone/>
            </a:pPr>
            <a:endParaRPr dirty="0">
              <a:highlight>
                <a:srgbClr val="FFFF00"/>
              </a:highlight>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 /><Relationship Id="rId7"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5" Type="http://schemas.openxmlformats.org/officeDocument/2006/relationships/slideLayout" Target="../slideLayouts/slideLayout5.xml" /><Relationship Id="rId4" Type="http://schemas.openxmlformats.org/officeDocument/2006/relationships/slideLayout" Target="../slideLayouts/slideLayout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98150" y="1129129"/>
            <a:ext cx="1700700" cy="1483799"/>
          </a:xfrm>
          <a:prstGeom prst="rect">
            <a:avLst/>
          </a:prstGeom>
          <a:noFill/>
          <a:ln>
            <a:noFill/>
          </a:ln>
        </p:spPr>
        <p:txBody>
          <a:bodyPr lIns="91425" tIns="91425" rIns="91425" bIns="91425" anchor="t" anchorCtr="0"/>
          <a:lstStyle>
            <a:lvl1pPr lvl="0" algn="r">
              <a:spcBef>
                <a:spcPts val="0"/>
              </a:spcBef>
              <a:buClr>
                <a:srgbClr val="FFFFFF"/>
              </a:buClr>
              <a:buSzPct val="100000"/>
              <a:buFont typeface="Cabin Condensed"/>
              <a:buNone/>
              <a:defRPr sz="2400" b="1">
                <a:solidFill>
                  <a:srgbClr val="FFFFFF"/>
                </a:solidFill>
                <a:latin typeface="Cabin Condensed"/>
                <a:ea typeface="Cabin Condensed"/>
                <a:cs typeface="Cabin Condensed"/>
                <a:sym typeface="Cabin Condensed"/>
              </a:defRPr>
            </a:lvl1pPr>
            <a:lvl2pPr lvl="1" algn="r">
              <a:spcBef>
                <a:spcPts val="0"/>
              </a:spcBef>
              <a:buClr>
                <a:srgbClr val="FFFFFF"/>
              </a:buClr>
              <a:buSzPct val="100000"/>
              <a:buFont typeface="Cabin Condensed"/>
              <a:buNone/>
              <a:defRPr sz="2400" b="1">
                <a:solidFill>
                  <a:srgbClr val="FFFFFF"/>
                </a:solidFill>
                <a:latin typeface="Cabin Condensed"/>
                <a:ea typeface="Cabin Condensed"/>
                <a:cs typeface="Cabin Condensed"/>
                <a:sym typeface="Cabin Condensed"/>
              </a:defRPr>
            </a:lvl2pPr>
            <a:lvl3pPr lvl="2" algn="r">
              <a:spcBef>
                <a:spcPts val="0"/>
              </a:spcBef>
              <a:buClr>
                <a:srgbClr val="FFFFFF"/>
              </a:buClr>
              <a:buSzPct val="100000"/>
              <a:buFont typeface="Cabin Condensed"/>
              <a:buNone/>
              <a:defRPr sz="2400" b="1">
                <a:solidFill>
                  <a:srgbClr val="FFFFFF"/>
                </a:solidFill>
                <a:latin typeface="Cabin Condensed"/>
                <a:ea typeface="Cabin Condensed"/>
                <a:cs typeface="Cabin Condensed"/>
                <a:sym typeface="Cabin Condensed"/>
              </a:defRPr>
            </a:lvl3pPr>
            <a:lvl4pPr lvl="3" algn="r">
              <a:spcBef>
                <a:spcPts val="0"/>
              </a:spcBef>
              <a:buClr>
                <a:srgbClr val="FFFFFF"/>
              </a:buClr>
              <a:buSzPct val="100000"/>
              <a:buFont typeface="Cabin Condensed"/>
              <a:buNone/>
              <a:defRPr sz="2400" b="1">
                <a:solidFill>
                  <a:srgbClr val="FFFFFF"/>
                </a:solidFill>
                <a:latin typeface="Cabin Condensed"/>
                <a:ea typeface="Cabin Condensed"/>
                <a:cs typeface="Cabin Condensed"/>
                <a:sym typeface="Cabin Condensed"/>
              </a:defRPr>
            </a:lvl4pPr>
            <a:lvl5pPr lvl="4" algn="r">
              <a:spcBef>
                <a:spcPts val="0"/>
              </a:spcBef>
              <a:buClr>
                <a:srgbClr val="FFFFFF"/>
              </a:buClr>
              <a:buSzPct val="100000"/>
              <a:buFont typeface="Cabin Condensed"/>
              <a:buNone/>
              <a:defRPr sz="2400" b="1">
                <a:solidFill>
                  <a:srgbClr val="FFFFFF"/>
                </a:solidFill>
                <a:latin typeface="Cabin Condensed"/>
                <a:ea typeface="Cabin Condensed"/>
                <a:cs typeface="Cabin Condensed"/>
                <a:sym typeface="Cabin Condensed"/>
              </a:defRPr>
            </a:lvl5pPr>
            <a:lvl6pPr lvl="5" algn="r">
              <a:spcBef>
                <a:spcPts val="0"/>
              </a:spcBef>
              <a:buClr>
                <a:srgbClr val="FFFFFF"/>
              </a:buClr>
              <a:buSzPct val="100000"/>
              <a:buFont typeface="Cabin Condensed"/>
              <a:buNone/>
              <a:defRPr sz="2400" b="1">
                <a:solidFill>
                  <a:srgbClr val="FFFFFF"/>
                </a:solidFill>
                <a:latin typeface="Cabin Condensed"/>
                <a:ea typeface="Cabin Condensed"/>
                <a:cs typeface="Cabin Condensed"/>
                <a:sym typeface="Cabin Condensed"/>
              </a:defRPr>
            </a:lvl6pPr>
            <a:lvl7pPr lvl="6" algn="r">
              <a:spcBef>
                <a:spcPts val="0"/>
              </a:spcBef>
              <a:buClr>
                <a:srgbClr val="FFFFFF"/>
              </a:buClr>
              <a:buSzPct val="100000"/>
              <a:buFont typeface="Cabin Condensed"/>
              <a:buNone/>
              <a:defRPr sz="2400" b="1">
                <a:solidFill>
                  <a:srgbClr val="FFFFFF"/>
                </a:solidFill>
                <a:latin typeface="Cabin Condensed"/>
                <a:ea typeface="Cabin Condensed"/>
                <a:cs typeface="Cabin Condensed"/>
                <a:sym typeface="Cabin Condensed"/>
              </a:defRPr>
            </a:lvl7pPr>
            <a:lvl8pPr lvl="7" algn="r">
              <a:spcBef>
                <a:spcPts val="0"/>
              </a:spcBef>
              <a:buClr>
                <a:srgbClr val="FFFFFF"/>
              </a:buClr>
              <a:buSzPct val="100000"/>
              <a:buFont typeface="Cabin Condensed"/>
              <a:buNone/>
              <a:defRPr sz="2400" b="1">
                <a:solidFill>
                  <a:srgbClr val="FFFFFF"/>
                </a:solidFill>
                <a:latin typeface="Cabin Condensed"/>
                <a:ea typeface="Cabin Condensed"/>
                <a:cs typeface="Cabin Condensed"/>
                <a:sym typeface="Cabin Condensed"/>
              </a:defRPr>
            </a:lvl8pPr>
            <a:lvl9pPr lvl="8" algn="r">
              <a:spcBef>
                <a:spcPts val="0"/>
              </a:spcBef>
              <a:buClr>
                <a:srgbClr val="FFFFFF"/>
              </a:buClr>
              <a:buSzPct val="100000"/>
              <a:buFont typeface="Cabin Condensed"/>
              <a:buNone/>
              <a:defRPr sz="2400" b="1">
                <a:solidFill>
                  <a:srgbClr val="FFFFFF"/>
                </a:solidFill>
                <a:latin typeface="Cabin Condensed"/>
                <a:ea typeface="Cabin Condensed"/>
                <a:cs typeface="Cabin Condensed"/>
                <a:sym typeface="Cabin Condensed"/>
              </a:defRPr>
            </a:lvl9pPr>
          </a:lstStyle>
          <a:p>
            <a:endParaRPr/>
          </a:p>
        </p:txBody>
      </p:sp>
      <p:sp>
        <p:nvSpPr>
          <p:cNvPr id="7" name="Shape 7"/>
          <p:cNvSpPr txBox="1">
            <a:spLocks noGrp="1"/>
          </p:cNvSpPr>
          <p:nvPr>
            <p:ph type="body" idx="1"/>
          </p:nvPr>
        </p:nvSpPr>
        <p:spPr>
          <a:xfrm>
            <a:off x="2871075" y="1007295"/>
            <a:ext cx="5561100" cy="3571200"/>
          </a:xfrm>
          <a:prstGeom prst="rect">
            <a:avLst/>
          </a:prstGeom>
          <a:noFill/>
          <a:ln>
            <a:noFill/>
          </a:ln>
        </p:spPr>
        <p:txBody>
          <a:bodyPr lIns="91425" tIns="91425" rIns="91425" bIns="91425" anchor="t" anchorCtr="0"/>
          <a:lstStyle>
            <a:lvl1pPr lvl="0">
              <a:spcBef>
                <a:spcPts val="600"/>
              </a:spcBef>
              <a:buClr>
                <a:schemeClr val="dk1"/>
              </a:buClr>
              <a:buSzPct val="100000"/>
              <a:buFont typeface="Cabin"/>
              <a:buChar char="⊙"/>
              <a:defRPr sz="3000">
                <a:solidFill>
                  <a:schemeClr val="dk1"/>
                </a:solidFill>
                <a:latin typeface="Cabin"/>
                <a:ea typeface="Cabin"/>
                <a:cs typeface="Cabin"/>
                <a:sym typeface="Cabin"/>
              </a:defRPr>
            </a:lvl1pPr>
            <a:lvl2pPr lvl="1">
              <a:spcBef>
                <a:spcPts val="480"/>
              </a:spcBef>
              <a:buClr>
                <a:schemeClr val="dk1"/>
              </a:buClr>
              <a:buSzPct val="100000"/>
              <a:buFont typeface="Cabin"/>
              <a:defRPr sz="2400">
                <a:solidFill>
                  <a:schemeClr val="dk1"/>
                </a:solidFill>
                <a:latin typeface="Cabin"/>
                <a:ea typeface="Cabin"/>
                <a:cs typeface="Cabin"/>
                <a:sym typeface="Cabin"/>
              </a:defRPr>
            </a:lvl2pPr>
            <a:lvl3pPr lvl="2">
              <a:spcBef>
                <a:spcPts val="480"/>
              </a:spcBef>
              <a:buClr>
                <a:schemeClr val="dk1"/>
              </a:buClr>
              <a:buSzPct val="100000"/>
              <a:buFont typeface="Cabin"/>
              <a:defRPr sz="2400">
                <a:solidFill>
                  <a:schemeClr val="dk1"/>
                </a:solidFill>
                <a:latin typeface="Cabin"/>
                <a:ea typeface="Cabin"/>
                <a:cs typeface="Cabin"/>
                <a:sym typeface="Cabin"/>
              </a:defRPr>
            </a:lvl3pPr>
            <a:lvl4pPr lvl="3">
              <a:spcBef>
                <a:spcPts val="360"/>
              </a:spcBef>
              <a:buClr>
                <a:schemeClr val="dk1"/>
              </a:buClr>
              <a:buSzPct val="100000"/>
              <a:buFont typeface="Cabin"/>
              <a:defRPr sz="1800">
                <a:solidFill>
                  <a:schemeClr val="dk1"/>
                </a:solidFill>
                <a:latin typeface="Cabin"/>
                <a:ea typeface="Cabin"/>
                <a:cs typeface="Cabin"/>
                <a:sym typeface="Cabin"/>
              </a:defRPr>
            </a:lvl4pPr>
            <a:lvl5pPr lvl="4">
              <a:spcBef>
                <a:spcPts val="360"/>
              </a:spcBef>
              <a:buClr>
                <a:schemeClr val="dk1"/>
              </a:buClr>
              <a:buSzPct val="100000"/>
              <a:buFont typeface="Cabin"/>
              <a:defRPr sz="1800">
                <a:solidFill>
                  <a:schemeClr val="dk1"/>
                </a:solidFill>
                <a:latin typeface="Cabin"/>
                <a:ea typeface="Cabin"/>
                <a:cs typeface="Cabin"/>
                <a:sym typeface="Cabin"/>
              </a:defRPr>
            </a:lvl5pPr>
            <a:lvl6pPr lvl="5">
              <a:spcBef>
                <a:spcPts val="360"/>
              </a:spcBef>
              <a:buClr>
                <a:schemeClr val="dk1"/>
              </a:buClr>
              <a:buSzPct val="100000"/>
              <a:buFont typeface="Cabin"/>
              <a:defRPr sz="1800">
                <a:solidFill>
                  <a:schemeClr val="dk1"/>
                </a:solidFill>
                <a:latin typeface="Cabin"/>
                <a:ea typeface="Cabin"/>
                <a:cs typeface="Cabin"/>
                <a:sym typeface="Cabin"/>
              </a:defRPr>
            </a:lvl6pPr>
            <a:lvl7pPr lvl="6">
              <a:spcBef>
                <a:spcPts val="360"/>
              </a:spcBef>
              <a:buClr>
                <a:schemeClr val="dk1"/>
              </a:buClr>
              <a:buSzPct val="100000"/>
              <a:buFont typeface="Cabin"/>
              <a:defRPr sz="1800">
                <a:solidFill>
                  <a:schemeClr val="dk1"/>
                </a:solidFill>
                <a:latin typeface="Cabin"/>
                <a:ea typeface="Cabin"/>
                <a:cs typeface="Cabin"/>
                <a:sym typeface="Cabin"/>
              </a:defRPr>
            </a:lvl7pPr>
            <a:lvl8pPr lvl="7">
              <a:spcBef>
                <a:spcPts val="360"/>
              </a:spcBef>
              <a:buClr>
                <a:schemeClr val="dk1"/>
              </a:buClr>
              <a:buSzPct val="100000"/>
              <a:buFont typeface="Cabin"/>
              <a:defRPr sz="1800">
                <a:solidFill>
                  <a:schemeClr val="dk1"/>
                </a:solidFill>
                <a:latin typeface="Cabin"/>
                <a:ea typeface="Cabin"/>
                <a:cs typeface="Cabin"/>
                <a:sym typeface="Cabin"/>
              </a:defRPr>
            </a:lvl8pPr>
            <a:lvl9pPr lvl="8">
              <a:spcBef>
                <a:spcPts val="360"/>
              </a:spcBef>
              <a:buClr>
                <a:schemeClr val="dk1"/>
              </a:buClr>
              <a:buSzPct val="100000"/>
              <a:buFont typeface="Cabin"/>
              <a:defRPr sz="1800">
                <a:solidFill>
                  <a:schemeClr val="dk1"/>
                </a:solidFill>
                <a:latin typeface="Cabin"/>
                <a:ea typeface="Cabin"/>
                <a:cs typeface="Cabin"/>
                <a:sym typeface="Cabin"/>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8"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xml" /><Relationship Id="rId1" Type="http://schemas.openxmlformats.org/officeDocument/2006/relationships/slideLayout" Target="../slideLayouts/slideLayout1.xml" /><Relationship Id="rId4" Type="http://schemas.openxmlformats.org/officeDocument/2006/relationships/image" Target="../media/image2.jpeg"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5.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5.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3.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 /><Relationship Id="rId1" Type="http://schemas.openxmlformats.org/officeDocument/2006/relationships/slideLayout" Target="../slideLayouts/slideLayout3.xml" /></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 /><Relationship Id="rId1" Type="http://schemas.openxmlformats.org/officeDocument/2006/relationships/slideLayout" Target="../slideLayouts/slideLayout3.xml" /></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 /><Relationship Id="rId1" Type="http://schemas.openxmlformats.org/officeDocument/2006/relationships/slideLayout" Target="../slideLayouts/slideLayout3.xml" /></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 /><Relationship Id="rId1" Type="http://schemas.openxmlformats.org/officeDocument/2006/relationships/slideLayout" Target="../slideLayouts/slideLayout5.xml" /></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 /><Relationship Id="rId1" Type="http://schemas.openxmlformats.org/officeDocument/2006/relationships/slideLayout" Target="../slideLayouts/slideLayout5.xml" /></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 /><Relationship Id="rId1" Type="http://schemas.openxmlformats.org/officeDocument/2006/relationships/slideLayout" Target="../slideLayouts/slideLayout5.xml" /></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 /><Relationship Id="rId1" Type="http://schemas.openxmlformats.org/officeDocument/2006/relationships/slideLayout" Target="../slideLayouts/slideLayout5.xml" /></Relationships>
</file>

<file path=ppt/slides/_rels/slide2.xml.rels><?xml version="1.0" encoding="UTF-8" standalone="yes"?>
<Relationships xmlns="http://schemas.openxmlformats.org/package/2006/relationships"><Relationship Id="rId3" Type="http://schemas.openxmlformats.org/officeDocument/2006/relationships/image" Target="../media/image3.jpg" /><Relationship Id="rId2" Type="http://schemas.openxmlformats.org/officeDocument/2006/relationships/notesSlide" Target="../notesSlides/notesSlide2.xml" /><Relationship Id="rId1" Type="http://schemas.openxmlformats.org/officeDocument/2006/relationships/slideLayout" Target="../slideLayouts/slideLayout6.xml" /></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 /><Relationship Id="rId1" Type="http://schemas.openxmlformats.org/officeDocument/2006/relationships/slideLayout" Target="../slideLayouts/slideLayout5.xml" /></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 /><Relationship Id="rId1" Type="http://schemas.openxmlformats.org/officeDocument/2006/relationships/slideLayout" Target="../slideLayouts/slideLayout5.xml" /></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 /><Relationship Id="rId1" Type="http://schemas.openxmlformats.org/officeDocument/2006/relationships/slideLayout" Target="../slideLayouts/slideLayout5.xml" /></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 /><Relationship Id="rId1" Type="http://schemas.openxmlformats.org/officeDocument/2006/relationships/slideLayout" Target="../slideLayouts/slideLayout5.xml" /></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 /><Relationship Id="rId1" Type="http://schemas.openxmlformats.org/officeDocument/2006/relationships/slideLayout" Target="../slideLayouts/slideLayout6.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3.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3.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4.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4.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5.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5.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63375" y="427223"/>
            <a:ext cx="4597649" cy="2254331"/>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72511" y="2457392"/>
            <a:ext cx="3194024" cy="305827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133564" y="1129129"/>
            <a:ext cx="2198670" cy="1483799"/>
          </a:xfrm>
          <a:prstGeom prst="rect">
            <a:avLst/>
          </a:prstGeom>
        </p:spPr>
        <p:txBody>
          <a:bodyPr lIns="91425" tIns="91425" rIns="91425" bIns="91425" anchor="t" anchorCtr="0">
            <a:noAutofit/>
          </a:bodyPr>
          <a:lstStyle/>
          <a:p>
            <a:pPr lvl="0"/>
            <a:r>
              <a:rPr lang="en-US" dirty="0"/>
              <a:t>Submission of the Project to RGUHS</a:t>
            </a:r>
          </a:p>
        </p:txBody>
      </p:sp>
      <p:sp>
        <p:nvSpPr>
          <p:cNvPr id="127" name="Shape 127"/>
          <p:cNvSpPr txBox="1">
            <a:spLocks noGrp="1"/>
          </p:cNvSpPr>
          <p:nvPr>
            <p:ph type="body" idx="1"/>
          </p:nvPr>
        </p:nvSpPr>
        <p:spPr>
          <a:xfrm>
            <a:off x="2565265" y="0"/>
            <a:ext cx="2279496" cy="3796799"/>
          </a:xfrm>
          <a:prstGeom prst="rect">
            <a:avLst/>
          </a:prstGeom>
        </p:spPr>
        <p:txBody>
          <a:bodyPr lIns="91425" tIns="91425" rIns="91425" bIns="91425" anchor="t" anchorCtr="0">
            <a:noAutofit/>
          </a:bodyPr>
          <a:lstStyle/>
          <a:p>
            <a:pPr lvl="0" rtl="0">
              <a:spcBef>
                <a:spcPts val="0"/>
              </a:spcBef>
              <a:buNone/>
            </a:pPr>
            <a:r>
              <a:rPr lang="en" b="1" dirty="0"/>
              <a:t>What is included?</a:t>
            </a:r>
          </a:p>
          <a:p>
            <a:pPr lvl="0"/>
            <a:r>
              <a:rPr lang="en-US" dirty="0"/>
              <a:t>RGUHS expects the parent institutions to have basic research infrastructure readily available this should be ascertained by the PI before applying for the project. Hence unless and until necessary please don’t include the cost of glassware and basic chemicals in project proposal.</a:t>
            </a:r>
          </a:p>
        </p:txBody>
      </p:sp>
      <p:sp>
        <p:nvSpPr>
          <p:cNvPr id="128" name="Shape 128"/>
          <p:cNvSpPr txBox="1">
            <a:spLocks noGrp="1"/>
          </p:cNvSpPr>
          <p:nvPr>
            <p:ph type="body" idx="2"/>
          </p:nvPr>
        </p:nvSpPr>
        <p:spPr>
          <a:xfrm>
            <a:off x="4892067" y="19516"/>
            <a:ext cx="1842900" cy="3796799"/>
          </a:xfrm>
          <a:prstGeom prst="rect">
            <a:avLst/>
          </a:prstGeom>
        </p:spPr>
        <p:txBody>
          <a:bodyPr lIns="91425" tIns="91425" rIns="91425" bIns="91425" anchor="t" anchorCtr="0">
            <a:noAutofit/>
          </a:bodyPr>
          <a:lstStyle/>
          <a:p>
            <a:pPr lvl="0" rtl="0">
              <a:spcBef>
                <a:spcPts val="0"/>
              </a:spcBef>
              <a:buNone/>
            </a:pPr>
            <a:r>
              <a:rPr lang="en" b="1" dirty="0"/>
              <a:t>What is not included?</a:t>
            </a:r>
          </a:p>
          <a:p>
            <a:pPr lvl="0"/>
            <a:r>
              <a:rPr lang="en-US" dirty="0"/>
              <a:t>RGUHS has a policy not to fund for any equipment’s and software which are necessary for the project, kindly do not include this cost is the project proposal.</a:t>
            </a:r>
          </a:p>
        </p:txBody>
      </p:sp>
      <p:sp>
        <p:nvSpPr>
          <p:cNvPr id="129" name="Shape 129"/>
          <p:cNvSpPr txBox="1">
            <a:spLocks noGrp="1"/>
          </p:cNvSpPr>
          <p:nvPr>
            <p:ph type="body" idx="3"/>
          </p:nvPr>
        </p:nvSpPr>
        <p:spPr>
          <a:xfrm>
            <a:off x="6782273" y="-27372"/>
            <a:ext cx="2361727" cy="3796799"/>
          </a:xfrm>
          <a:prstGeom prst="rect">
            <a:avLst/>
          </a:prstGeom>
        </p:spPr>
        <p:txBody>
          <a:bodyPr lIns="91425" tIns="91425" rIns="91425" bIns="91425" anchor="t" anchorCtr="0">
            <a:noAutofit/>
          </a:bodyPr>
          <a:lstStyle/>
          <a:p>
            <a:pPr lvl="0" rtl="0">
              <a:spcBef>
                <a:spcPts val="0"/>
              </a:spcBef>
              <a:buNone/>
            </a:pPr>
            <a:r>
              <a:rPr lang="en" b="1" dirty="0"/>
              <a:t>Presentation</a:t>
            </a:r>
          </a:p>
          <a:p>
            <a:pPr lvl="0"/>
            <a:r>
              <a:rPr lang="en-US" dirty="0"/>
              <a:t>When the PI &amp; Co PI are being called for presentation before advanced research advisory committee it is expected that the team is well prepared to answer the queries put forth by the subject experts and committee members failing which the project may not be approved.</a:t>
            </a:r>
          </a:p>
          <a:p>
            <a:pPr lvl="0">
              <a:spcBef>
                <a:spcPts val="0"/>
              </a:spcBef>
              <a:buNone/>
            </a:pPr>
            <a:endParaRPr dirty="0"/>
          </a:p>
        </p:txBody>
      </p:sp>
      <p:grpSp>
        <p:nvGrpSpPr>
          <p:cNvPr id="130" name="Shape 130"/>
          <p:cNvGrpSpPr/>
          <p:nvPr/>
        </p:nvGrpSpPr>
        <p:grpSpPr>
          <a:xfrm>
            <a:off x="1512238" y="483379"/>
            <a:ext cx="564103" cy="601050"/>
            <a:chOff x="5970800" y="1619250"/>
            <a:chExt cx="428650" cy="456725"/>
          </a:xfrm>
        </p:grpSpPr>
        <p:sp>
          <p:nvSpPr>
            <p:cNvPr id="131" name="Shape 131"/>
            <p:cNvSpPr/>
            <p:nvPr/>
          </p:nvSpPr>
          <p:spPr>
            <a:xfrm>
              <a:off x="5970800" y="1674200"/>
              <a:ext cx="377975" cy="377950"/>
            </a:xfrm>
            <a:custGeom>
              <a:avLst/>
              <a:gdLst/>
              <a:ahLst/>
              <a:cxnLst/>
              <a:rect l="0" t="0" r="0" b="0"/>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2" name="Shape 132"/>
            <p:cNvSpPr/>
            <p:nvPr/>
          </p:nvSpPr>
          <p:spPr>
            <a:xfrm>
              <a:off x="6068500" y="1771875"/>
              <a:ext cx="182575" cy="182600"/>
            </a:xfrm>
            <a:custGeom>
              <a:avLst/>
              <a:gdLst/>
              <a:ahLst/>
              <a:cxnLst/>
              <a:rect l="0" t="0" r="0" b="0"/>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3" name="Shape 133"/>
            <p:cNvSpPr/>
            <p:nvPr/>
          </p:nvSpPr>
          <p:spPr>
            <a:xfrm>
              <a:off x="5981175" y="2005125"/>
              <a:ext cx="75125" cy="70850"/>
            </a:xfrm>
            <a:custGeom>
              <a:avLst/>
              <a:gdLst/>
              <a:ahLst/>
              <a:cxnLst/>
              <a:rect l="0" t="0" r="0" b="0"/>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4" name="Shape 134"/>
            <p:cNvSpPr/>
            <p:nvPr/>
          </p:nvSpPr>
          <p:spPr>
            <a:xfrm>
              <a:off x="6263875" y="2005125"/>
              <a:ext cx="74525" cy="70850"/>
            </a:xfrm>
            <a:custGeom>
              <a:avLst/>
              <a:gdLst/>
              <a:ahLst/>
              <a:cxnLst/>
              <a:rect l="0" t="0" r="0" b="0"/>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5" name="Shape 135"/>
            <p:cNvSpPr/>
            <p:nvPr/>
          </p:nvSpPr>
          <p:spPr>
            <a:xfrm>
              <a:off x="6147875" y="1619250"/>
              <a:ext cx="251575" cy="255850"/>
            </a:xfrm>
            <a:custGeom>
              <a:avLst/>
              <a:gdLst/>
              <a:ahLst/>
              <a:cxnLst/>
              <a:rect l="0" t="0" r="0" b="0"/>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grpSp>
    </p:spTree>
    <p:extLst>
      <p:ext uri="{BB962C8B-B14F-4D97-AF65-F5344CB8AC3E}">
        <p14:creationId xmlns:p14="http://schemas.microsoft.com/office/powerpoint/2010/main" val="21744940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133564" y="1129129"/>
            <a:ext cx="2198670" cy="1483799"/>
          </a:xfrm>
          <a:prstGeom prst="rect">
            <a:avLst/>
          </a:prstGeom>
        </p:spPr>
        <p:txBody>
          <a:bodyPr lIns="91425" tIns="91425" rIns="91425" bIns="91425" anchor="t" anchorCtr="0">
            <a:noAutofit/>
          </a:bodyPr>
          <a:lstStyle/>
          <a:p>
            <a:pPr lvl="0"/>
            <a:r>
              <a:rPr lang="en-US" dirty="0"/>
              <a:t>Submission of the Project to RGUHS</a:t>
            </a:r>
          </a:p>
        </p:txBody>
      </p:sp>
      <p:sp>
        <p:nvSpPr>
          <p:cNvPr id="127" name="Shape 127"/>
          <p:cNvSpPr txBox="1">
            <a:spLocks noGrp="1"/>
          </p:cNvSpPr>
          <p:nvPr>
            <p:ph type="body" idx="1"/>
          </p:nvPr>
        </p:nvSpPr>
        <p:spPr>
          <a:xfrm>
            <a:off x="2565265" y="0"/>
            <a:ext cx="2070909" cy="3796799"/>
          </a:xfrm>
          <a:prstGeom prst="rect">
            <a:avLst/>
          </a:prstGeom>
        </p:spPr>
        <p:txBody>
          <a:bodyPr lIns="91425" tIns="91425" rIns="91425" bIns="91425" anchor="t" anchorCtr="0">
            <a:noAutofit/>
          </a:bodyPr>
          <a:lstStyle/>
          <a:p>
            <a:pPr lvl="0" rtl="0">
              <a:spcBef>
                <a:spcPts val="0"/>
              </a:spcBef>
              <a:buNone/>
            </a:pPr>
            <a:r>
              <a:rPr lang="en" b="1" dirty="0"/>
              <a:t>Material Collection</a:t>
            </a:r>
          </a:p>
          <a:p>
            <a:pPr lvl="0"/>
            <a:r>
              <a:rPr lang="en-US" dirty="0"/>
              <a:t>When the project  involves collection of material for research from external source kindly ensure that proper sanction letter from the concerned are taken in advance.</a:t>
            </a:r>
          </a:p>
        </p:txBody>
      </p:sp>
      <p:sp>
        <p:nvSpPr>
          <p:cNvPr id="128" name="Shape 128"/>
          <p:cNvSpPr txBox="1">
            <a:spLocks noGrp="1"/>
          </p:cNvSpPr>
          <p:nvPr>
            <p:ph type="body" idx="2"/>
          </p:nvPr>
        </p:nvSpPr>
        <p:spPr>
          <a:xfrm>
            <a:off x="4478333" y="-27373"/>
            <a:ext cx="2256634" cy="3796799"/>
          </a:xfrm>
          <a:prstGeom prst="rect">
            <a:avLst/>
          </a:prstGeom>
        </p:spPr>
        <p:txBody>
          <a:bodyPr lIns="91425" tIns="91425" rIns="91425" bIns="91425" anchor="t" anchorCtr="0">
            <a:noAutofit/>
          </a:bodyPr>
          <a:lstStyle/>
          <a:p>
            <a:pPr lvl="0" rtl="0">
              <a:spcBef>
                <a:spcPts val="0"/>
              </a:spcBef>
              <a:buNone/>
            </a:pPr>
            <a:r>
              <a:rPr lang="en" b="1" dirty="0"/>
              <a:t>Investigations</a:t>
            </a:r>
          </a:p>
          <a:p>
            <a:pPr lvl="0"/>
            <a:r>
              <a:rPr lang="en-US" dirty="0"/>
              <a:t>When the project involves getting necessary investigations done from an outside agency please get approval letters from them mentioning that they would be willing to do the test and approximate cost involved for the same. </a:t>
            </a:r>
          </a:p>
        </p:txBody>
      </p:sp>
      <p:sp>
        <p:nvSpPr>
          <p:cNvPr id="129" name="Shape 129"/>
          <p:cNvSpPr txBox="1">
            <a:spLocks noGrp="1"/>
          </p:cNvSpPr>
          <p:nvPr>
            <p:ph type="body" idx="3"/>
          </p:nvPr>
        </p:nvSpPr>
        <p:spPr>
          <a:xfrm>
            <a:off x="6782273" y="-27372"/>
            <a:ext cx="2361727" cy="3796799"/>
          </a:xfrm>
          <a:prstGeom prst="rect">
            <a:avLst/>
          </a:prstGeom>
        </p:spPr>
        <p:txBody>
          <a:bodyPr lIns="91425" tIns="91425" rIns="91425" bIns="91425" anchor="t" anchorCtr="0">
            <a:noAutofit/>
          </a:bodyPr>
          <a:lstStyle/>
          <a:p>
            <a:pPr lvl="0" rtl="0">
              <a:spcBef>
                <a:spcPts val="0"/>
              </a:spcBef>
              <a:buNone/>
            </a:pPr>
            <a:r>
              <a:rPr lang="en" b="1" dirty="0"/>
              <a:t>Transparency</a:t>
            </a:r>
          </a:p>
          <a:p>
            <a:pPr lvl="0"/>
            <a:r>
              <a:rPr lang="en-US" dirty="0"/>
              <a:t>If the project involves investigations or services which are offered in parent institution and are free, the same benefit should be passed on to the tests/services involved in the research project and no charges for the same should be added in the project cost.</a:t>
            </a:r>
          </a:p>
          <a:p>
            <a:pPr lvl="0">
              <a:spcBef>
                <a:spcPts val="0"/>
              </a:spcBef>
              <a:buNone/>
            </a:pPr>
            <a:endParaRPr dirty="0"/>
          </a:p>
        </p:txBody>
      </p:sp>
      <p:grpSp>
        <p:nvGrpSpPr>
          <p:cNvPr id="130" name="Shape 130"/>
          <p:cNvGrpSpPr/>
          <p:nvPr/>
        </p:nvGrpSpPr>
        <p:grpSpPr>
          <a:xfrm>
            <a:off x="1512238" y="483379"/>
            <a:ext cx="564103" cy="601050"/>
            <a:chOff x="5970800" y="1619250"/>
            <a:chExt cx="428650" cy="456725"/>
          </a:xfrm>
        </p:grpSpPr>
        <p:sp>
          <p:nvSpPr>
            <p:cNvPr id="131" name="Shape 131"/>
            <p:cNvSpPr/>
            <p:nvPr/>
          </p:nvSpPr>
          <p:spPr>
            <a:xfrm>
              <a:off x="5970800" y="1674200"/>
              <a:ext cx="377975" cy="377950"/>
            </a:xfrm>
            <a:custGeom>
              <a:avLst/>
              <a:gdLst/>
              <a:ahLst/>
              <a:cxnLst/>
              <a:rect l="0" t="0" r="0" b="0"/>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2" name="Shape 132"/>
            <p:cNvSpPr/>
            <p:nvPr/>
          </p:nvSpPr>
          <p:spPr>
            <a:xfrm>
              <a:off x="6068500" y="1771875"/>
              <a:ext cx="182575" cy="182600"/>
            </a:xfrm>
            <a:custGeom>
              <a:avLst/>
              <a:gdLst/>
              <a:ahLst/>
              <a:cxnLst/>
              <a:rect l="0" t="0" r="0" b="0"/>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3" name="Shape 133"/>
            <p:cNvSpPr/>
            <p:nvPr/>
          </p:nvSpPr>
          <p:spPr>
            <a:xfrm>
              <a:off x="5981175" y="2005125"/>
              <a:ext cx="75125" cy="70850"/>
            </a:xfrm>
            <a:custGeom>
              <a:avLst/>
              <a:gdLst/>
              <a:ahLst/>
              <a:cxnLst/>
              <a:rect l="0" t="0" r="0" b="0"/>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4" name="Shape 134"/>
            <p:cNvSpPr/>
            <p:nvPr/>
          </p:nvSpPr>
          <p:spPr>
            <a:xfrm>
              <a:off x="6263875" y="2005125"/>
              <a:ext cx="74525" cy="70850"/>
            </a:xfrm>
            <a:custGeom>
              <a:avLst/>
              <a:gdLst/>
              <a:ahLst/>
              <a:cxnLst/>
              <a:rect l="0" t="0" r="0" b="0"/>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5" name="Shape 135"/>
            <p:cNvSpPr/>
            <p:nvPr/>
          </p:nvSpPr>
          <p:spPr>
            <a:xfrm>
              <a:off x="6147875" y="1619250"/>
              <a:ext cx="251575" cy="255850"/>
            </a:xfrm>
            <a:custGeom>
              <a:avLst/>
              <a:gdLst/>
              <a:ahLst/>
              <a:cxnLst/>
              <a:rect l="0" t="0" r="0" b="0"/>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grpSp>
    </p:spTree>
    <p:extLst>
      <p:ext uri="{BB962C8B-B14F-4D97-AF65-F5344CB8AC3E}">
        <p14:creationId xmlns:p14="http://schemas.microsoft.com/office/powerpoint/2010/main" val="32453443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Shape 85"/>
          <p:cNvSpPr txBox="1">
            <a:spLocks noGrp="1"/>
          </p:cNvSpPr>
          <p:nvPr>
            <p:ph type="title"/>
          </p:nvPr>
        </p:nvSpPr>
        <p:spPr>
          <a:xfrm>
            <a:off x="398150" y="1129129"/>
            <a:ext cx="1700700" cy="1483799"/>
          </a:xfrm>
          <a:prstGeom prst="rect">
            <a:avLst/>
          </a:prstGeom>
        </p:spPr>
        <p:txBody>
          <a:bodyPr lIns="91425" tIns="91425" rIns="91425" bIns="91425" anchor="t" anchorCtr="0">
            <a:noAutofit/>
          </a:bodyPr>
          <a:lstStyle/>
          <a:p>
            <a:pPr lvl="0">
              <a:spcBef>
                <a:spcPts val="0"/>
              </a:spcBef>
              <a:buNone/>
            </a:pPr>
            <a:r>
              <a:rPr lang="en" dirty="0"/>
              <a:t>Approval &amp; Sanction</a:t>
            </a:r>
          </a:p>
        </p:txBody>
      </p:sp>
      <p:sp>
        <p:nvSpPr>
          <p:cNvPr id="86" name="Shape 86"/>
          <p:cNvSpPr txBox="1">
            <a:spLocks noGrp="1"/>
          </p:cNvSpPr>
          <p:nvPr>
            <p:ph type="body" idx="1"/>
          </p:nvPr>
        </p:nvSpPr>
        <p:spPr>
          <a:xfrm>
            <a:off x="2788881" y="164814"/>
            <a:ext cx="5561100" cy="3571200"/>
          </a:xfrm>
          <a:prstGeom prst="rect">
            <a:avLst/>
          </a:prstGeom>
        </p:spPr>
        <p:txBody>
          <a:bodyPr lIns="91425" tIns="91425" rIns="91425" bIns="91425" anchor="t" anchorCtr="0">
            <a:noAutofit/>
          </a:bodyPr>
          <a:lstStyle/>
          <a:p>
            <a:pPr lvl="0"/>
            <a:r>
              <a:rPr lang="en-US" sz="2800" dirty="0"/>
              <a:t>Once the project is sanctioned no changes what so ever are allowed</a:t>
            </a:r>
          </a:p>
          <a:p>
            <a:pPr lvl="0"/>
            <a:r>
              <a:rPr lang="en-US" sz="2800" dirty="0"/>
              <a:t>A bank account is required to be opened separately for this purpose for the disbursal of the grants. Grant will be disbursed in a timely manner as per the schedule mentioned in the sanctioned letter.</a:t>
            </a:r>
          </a:p>
          <a:p>
            <a:pPr marL="50800" lvl="0" rtl="0">
              <a:spcBef>
                <a:spcPts val="0"/>
              </a:spcBef>
              <a:buSzPct val="100000"/>
              <a:buNone/>
            </a:pPr>
            <a:endParaRPr lang="en" sz="2800" dirty="0"/>
          </a:p>
        </p:txBody>
      </p:sp>
      <p:grpSp>
        <p:nvGrpSpPr>
          <p:cNvPr id="87" name="Shape 87"/>
          <p:cNvGrpSpPr/>
          <p:nvPr/>
        </p:nvGrpSpPr>
        <p:grpSpPr>
          <a:xfrm>
            <a:off x="1512238" y="483379"/>
            <a:ext cx="564103" cy="601050"/>
            <a:chOff x="5970800" y="1619250"/>
            <a:chExt cx="428650" cy="456725"/>
          </a:xfrm>
        </p:grpSpPr>
        <p:sp>
          <p:nvSpPr>
            <p:cNvPr id="88" name="Shape 88"/>
            <p:cNvSpPr/>
            <p:nvPr/>
          </p:nvSpPr>
          <p:spPr>
            <a:xfrm>
              <a:off x="5970800" y="1674200"/>
              <a:ext cx="377975" cy="377950"/>
            </a:xfrm>
            <a:custGeom>
              <a:avLst/>
              <a:gdLst/>
              <a:ahLst/>
              <a:cxnLst/>
              <a:rect l="0" t="0" r="0" b="0"/>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89" name="Shape 89"/>
            <p:cNvSpPr/>
            <p:nvPr/>
          </p:nvSpPr>
          <p:spPr>
            <a:xfrm>
              <a:off x="6068500" y="1771875"/>
              <a:ext cx="182575" cy="182600"/>
            </a:xfrm>
            <a:custGeom>
              <a:avLst/>
              <a:gdLst/>
              <a:ahLst/>
              <a:cxnLst/>
              <a:rect l="0" t="0" r="0" b="0"/>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90" name="Shape 90"/>
            <p:cNvSpPr/>
            <p:nvPr/>
          </p:nvSpPr>
          <p:spPr>
            <a:xfrm>
              <a:off x="5981175" y="2005125"/>
              <a:ext cx="75125" cy="70850"/>
            </a:xfrm>
            <a:custGeom>
              <a:avLst/>
              <a:gdLst/>
              <a:ahLst/>
              <a:cxnLst/>
              <a:rect l="0" t="0" r="0" b="0"/>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91" name="Shape 91"/>
            <p:cNvSpPr/>
            <p:nvPr/>
          </p:nvSpPr>
          <p:spPr>
            <a:xfrm>
              <a:off x="6263875" y="2005125"/>
              <a:ext cx="74525" cy="70850"/>
            </a:xfrm>
            <a:custGeom>
              <a:avLst/>
              <a:gdLst/>
              <a:ahLst/>
              <a:cxnLst/>
              <a:rect l="0" t="0" r="0" b="0"/>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92" name="Shape 92"/>
            <p:cNvSpPr/>
            <p:nvPr/>
          </p:nvSpPr>
          <p:spPr>
            <a:xfrm>
              <a:off x="6147875" y="1619250"/>
              <a:ext cx="251575" cy="255850"/>
            </a:xfrm>
            <a:custGeom>
              <a:avLst/>
              <a:gdLst/>
              <a:ahLst/>
              <a:cxnLst/>
              <a:rect l="0" t="0" r="0" b="0"/>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grpSp>
    </p:spTree>
    <p:extLst>
      <p:ext uri="{BB962C8B-B14F-4D97-AF65-F5344CB8AC3E}">
        <p14:creationId xmlns:p14="http://schemas.microsoft.com/office/powerpoint/2010/main" val="36146892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Shape 85"/>
          <p:cNvSpPr txBox="1">
            <a:spLocks noGrp="1"/>
          </p:cNvSpPr>
          <p:nvPr>
            <p:ph type="title"/>
          </p:nvPr>
        </p:nvSpPr>
        <p:spPr>
          <a:xfrm>
            <a:off x="398150" y="1129129"/>
            <a:ext cx="1700700" cy="1483799"/>
          </a:xfrm>
          <a:prstGeom prst="rect">
            <a:avLst/>
          </a:prstGeom>
        </p:spPr>
        <p:txBody>
          <a:bodyPr lIns="91425" tIns="91425" rIns="91425" bIns="91425" anchor="t" anchorCtr="0">
            <a:noAutofit/>
          </a:bodyPr>
          <a:lstStyle/>
          <a:p>
            <a:pPr lvl="0">
              <a:spcBef>
                <a:spcPts val="0"/>
              </a:spcBef>
              <a:buNone/>
            </a:pPr>
            <a:r>
              <a:rPr lang="en" dirty="0"/>
              <a:t>Approval &amp; Sanction</a:t>
            </a:r>
          </a:p>
        </p:txBody>
      </p:sp>
      <p:sp>
        <p:nvSpPr>
          <p:cNvPr id="86" name="Shape 86"/>
          <p:cNvSpPr txBox="1">
            <a:spLocks noGrp="1"/>
          </p:cNvSpPr>
          <p:nvPr>
            <p:ph type="body" idx="1"/>
          </p:nvPr>
        </p:nvSpPr>
        <p:spPr>
          <a:xfrm>
            <a:off x="2788881" y="164814"/>
            <a:ext cx="5561100" cy="3571200"/>
          </a:xfrm>
          <a:prstGeom prst="rect">
            <a:avLst/>
          </a:prstGeom>
        </p:spPr>
        <p:txBody>
          <a:bodyPr lIns="91425" tIns="91425" rIns="91425" bIns="91425" anchor="t" anchorCtr="0">
            <a:noAutofit/>
          </a:bodyPr>
          <a:lstStyle/>
          <a:p>
            <a:pPr lvl="0"/>
            <a:r>
              <a:rPr lang="en-US" sz="2800" dirty="0"/>
              <a:t>After the first instalment is disbursed a team from RGUHS would be visiting the respective college where the research is being carried out to assess the progress and the progress report will be sent to the concerned department of RGUHS.</a:t>
            </a:r>
          </a:p>
        </p:txBody>
      </p:sp>
      <p:grpSp>
        <p:nvGrpSpPr>
          <p:cNvPr id="87" name="Shape 87"/>
          <p:cNvGrpSpPr/>
          <p:nvPr/>
        </p:nvGrpSpPr>
        <p:grpSpPr>
          <a:xfrm>
            <a:off x="1512238" y="483379"/>
            <a:ext cx="564103" cy="601050"/>
            <a:chOff x="5970800" y="1619250"/>
            <a:chExt cx="428650" cy="456725"/>
          </a:xfrm>
        </p:grpSpPr>
        <p:sp>
          <p:nvSpPr>
            <p:cNvPr id="88" name="Shape 88"/>
            <p:cNvSpPr/>
            <p:nvPr/>
          </p:nvSpPr>
          <p:spPr>
            <a:xfrm>
              <a:off x="5970800" y="1674200"/>
              <a:ext cx="377975" cy="377950"/>
            </a:xfrm>
            <a:custGeom>
              <a:avLst/>
              <a:gdLst/>
              <a:ahLst/>
              <a:cxnLst/>
              <a:rect l="0" t="0" r="0" b="0"/>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89" name="Shape 89"/>
            <p:cNvSpPr/>
            <p:nvPr/>
          </p:nvSpPr>
          <p:spPr>
            <a:xfrm>
              <a:off x="6068500" y="1771875"/>
              <a:ext cx="182575" cy="182600"/>
            </a:xfrm>
            <a:custGeom>
              <a:avLst/>
              <a:gdLst/>
              <a:ahLst/>
              <a:cxnLst/>
              <a:rect l="0" t="0" r="0" b="0"/>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90" name="Shape 90"/>
            <p:cNvSpPr/>
            <p:nvPr/>
          </p:nvSpPr>
          <p:spPr>
            <a:xfrm>
              <a:off x="5981175" y="2005125"/>
              <a:ext cx="75125" cy="70850"/>
            </a:xfrm>
            <a:custGeom>
              <a:avLst/>
              <a:gdLst/>
              <a:ahLst/>
              <a:cxnLst/>
              <a:rect l="0" t="0" r="0" b="0"/>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91" name="Shape 91"/>
            <p:cNvSpPr/>
            <p:nvPr/>
          </p:nvSpPr>
          <p:spPr>
            <a:xfrm>
              <a:off x="6263875" y="2005125"/>
              <a:ext cx="74525" cy="70850"/>
            </a:xfrm>
            <a:custGeom>
              <a:avLst/>
              <a:gdLst/>
              <a:ahLst/>
              <a:cxnLst/>
              <a:rect l="0" t="0" r="0" b="0"/>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92" name="Shape 92"/>
            <p:cNvSpPr/>
            <p:nvPr/>
          </p:nvSpPr>
          <p:spPr>
            <a:xfrm>
              <a:off x="6147875" y="1619250"/>
              <a:ext cx="251575" cy="255850"/>
            </a:xfrm>
            <a:custGeom>
              <a:avLst/>
              <a:gdLst/>
              <a:ahLst/>
              <a:cxnLst/>
              <a:rect l="0" t="0" r="0" b="0"/>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grpSp>
    </p:spTree>
    <p:extLst>
      <p:ext uri="{BB962C8B-B14F-4D97-AF65-F5344CB8AC3E}">
        <p14:creationId xmlns:p14="http://schemas.microsoft.com/office/powerpoint/2010/main" val="33386787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Shape 85"/>
          <p:cNvSpPr txBox="1">
            <a:spLocks noGrp="1"/>
          </p:cNvSpPr>
          <p:nvPr>
            <p:ph type="title"/>
          </p:nvPr>
        </p:nvSpPr>
        <p:spPr>
          <a:xfrm>
            <a:off x="398150" y="1129129"/>
            <a:ext cx="1700700" cy="1483799"/>
          </a:xfrm>
          <a:prstGeom prst="rect">
            <a:avLst/>
          </a:prstGeom>
        </p:spPr>
        <p:txBody>
          <a:bodyPr lIns="91425" tIns="91425" rIns="91425" bIns="91425" anchor="t" anchorCtr="0">
            <a:noAutofit/>
          </a:bodyPr>
          <a:lstStyle/>
          <a:p>
            <a:pPr lvl="0">
              <a:spcBef>
                <a:spcPts val="0"/>
              </a:spcBef>
              <a:buNone/>
            </a:pPr>
            <a:r>
              <a:rPr lang="en" dirty="0"/>
              <a:t>Approval &amp; Sanction</a:t>
            </a:r>
          </a:p>
        </p:txBody>
      </p:sp>
      <p:sp>
        <p:nvSpPr>
          <p:cNvPr id="86" name="Shape 86"/>
          <p:cNvSpPr txBox="1">
            <a:spLocks noGrp="1"/>
          </p:cNvSpPr>
          <p:nvPr>
            <p:ph type="body" idx="1"/>
          </p:nvPr>
        </p:nvSpPr>
        <p:spPr>
          <a:xfrm>
            <a:off x="2788881" y="164814"/>
            <a:ext cx="5561100" cy="3571200"/>
          </a:xfrm>
          <a:prstGeom prst="rect">
            <a:avLst/>
          </a:prstGeom>
        </p:spPr>
        <p:txBody>
          <a:bodyPr lIns="91425" tIns="91425" rIns="91425" bIns="91425" anchor="t" anchorCtr="0">
            <a:noAutofit/>
          </a:bodyPr>
          <a:lstStyle/>
          <a:p>
            <a:pPr lvl="0"/>
            <a:r>
              <a:rPr lang="en-US" sz="2800" dirty="0"/>
              <a:t>Once the first installment is utilized it is the responsibility of the PI to send and audited report of the utilization of the grant received by the PI, this report should be duly certified by the Chartered Accountant.</a:t>
            </a:r>
          </a:p>
        </p:txBody>
      </p:sp>
      <p:grpSp>
        <p:nvGrpSpPr>
          <p:cNvPr id="87" name="Shape 87"/>
          <p:cNvGrpSpPr/>
          <p:nvPr/>
        </p:nvGrpSpPr>
        <p:grpSpPr>
          <a:xfrm>
            <a:off x="1512238" y="483379"/>
            <a:ext cx="564103" cy="601050"/>
            <a:chOff x="5970800" y="1619250"/>
            <a:chExt cx="428650" cy="456725"/>
          </a:xfrm>
        </p:grpSpPr>
        <p:sp>
          <p:nvSpPr>
            <p:cNvPr id="88" name="Shape 88"/>
            <p:cNvSpPr/>
            <p:nvPr/>
          </p:nvSpPr>
          <p:spPr>
            <a:xfrm>
              <a:off x="5970800" y="1674200"/>
              <a:ext cx="377975" cy="377950"/>
            </a:xfrm>
            <a:custGeom>
              <a:avLst/>
              <a:gdLst/>
              <a:ahLst/>
              <a:cxnLst/>
              <a:rect l="0" t="0" r="0" b="0"/>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89" name="Shape 89"/>
            <p:cNvSpPr/>
            <p:nvPr/>
          </p:nvSpPr>
          <p:spPr>
            <a:xfrm>
              <a:off x="6068500" y="1771875"/>
              <a:ext cx="182575" cy="182600"/>
            </a:xfrm>
            <a:custGeom>
              <a:avLst/>
              <a:gdLst/>
              <a:ahLst/>
              <a:cxnLst/>
              <a:rect l="0" t="0" r="0" b="0"/>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90" name="Shape 90"/>
            <p:cNvSpPr/>
            <p:nvPr/>
          </p:nvSpPr>
          <p:spPr>
            <a:xfrm>
              <a:off x="5981175" y="2005125"/>
              <a:ext cx="75125" cy="70850"/>
            </a:xfrm>
            <a:custGeom>
              <a:avLst/>
              <a:gdLst/>
              <a:ahLst/>
              <a:cxnLst/>
              <a:rect l="0" t="0" r="0" b="0"/>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91" name="Shape 91"/>
            <p:cNvSpPr/>
            <p:nvPr/>
          </p:nvSpPr>
          <p:spPr>
            <a:xfrm>
              <a:off x="6263875" y="2005125"/>
              <a:ext cx="74525" cy="70850"/>
            </a:xfrm>
            <a:custGeom>
              <a:avLst/>
              <a:gdLst/>
              <a:ahLst/>
              <a:cxnLst/>
              <a:rect l="0" t="0" r="0" b="0"/>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92" name="Shape 92"/>
            <p:cNvSpPr/>
            <p:nvPr/>
          </p:nvSpPr>
          <p:spPr>
            <a:xfrm>
              <a:off x="6147875" y="1619250"/>
              <a:ext cx="251575" cy="255850"/>
            </a:xfrm>
            <a:custGeom>
              <a:avLst/>
              <a:gdLst/>
              <a:ahLst/>
              <a:cxnLst/>
              <a:rect l="0" t="0" r="0" b="0"/>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grpSp>
    </p:spTree>
    <p:extLst>
      <p:ext uri="{BB962C8B-B14F-4D97-AF65-F5344CB8AC3E}">
        <p14:creationId xmlns:p14="http://schemas.microsoft.com/office/powerpoint/2010/main" val="32600381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Shape 85"/>
          <p:cNvSpPr txBox="1">
            <a:spLocks noGrp="1"/>
          </p:cNvSpPr>
          <p:nvPr>
            <p:ph type="title"/>
          </p:nvPr>
        </p:nvSpPr>
        <p:spPr>
          <a:xfrm>
            <a:off x="398150" y="1129129"/>
            <a:ext cx="1700700" cy="1483799"/>
          </a:xfrm>
          <a:prstGeom prst="rect">
            <a:avLst/>
          </a:prstGeom>
        </p:spPr>
        <p:txBody>
          <a:bodyPr lIns="91425" tIns="91425" rIns="91425" bIns="91425" anchor="t" anchorCtr="0">
            <a:noAutofit/>
          </a:bodyPr>
          <a:lstStyle/>
          <a:p>
            <a:pPr lvl="0">
              <a:spcBef>
                <a:spcPts val="0"/>
              </a:spcBef>
              <a:buNone/>
            </a:pPr>
            <a:r>
              <a:rPr lang="en" dirty="0"/>
              <a:t>Approval &amp; Sanction</a:t>
            </a:r>
          </a:p>
        </p:txBody>
      </p:sp>
      <p:sp>
        <p:nvSpPr>
          <p:cNvPr id="86" name="Shape 86"/>
          <p:cNvSpPr txBox="1">
            <a:spLocks noGrp="1"/>
          </p:cNvSpPr>
          <p:nvPr>
            <p:ph type="body" idx="1"/>
          </p:nvPr>
        </p:nvSpPr>
        <p:spPr>
          <a:xfrm>
            <a:off x="2788881" y="164814"/>
            <a:ext cx="5561100" cy="3571200"/>
          </a:xfrm>
          <a:prstGeom prst="rect">
            <a:avLst/>
          </a:prstGeom>
        </p:spPr>
        <p:txBody>
          <a:bodyPr lIns="91425" tIns="91425" rIns="91425" bIns="91425" anchor="t" anchorCtr="0">
            <a:noAutofit/>
          </a:bodyPr>
          <a:lstStyle/>
          <a:p>
            <a:pPr lvl="0"/>
            <a:r>
              <a:rPr lang="en-US" sz="2800" dirty="0"/>
              <a:t>In case of failure to send the utilization certificate the second installment would not be released by RGUHS </a:t>
            </a:r>
          </a:p>
          <a:p>
            <a:r>
              <a:rPr lang="en-US" sz="2800" dirty="0"/>
              <a:t>For timely release of payments in installments necessary utilization report has to be submitted in time to RGUHS else payments will not be released.</a:t>
            </a:r>
          </a:p>
          <a:p>
            <a:pPr lvl="0"/>
            <a:endParaRPr lang="en-US" sz="2800" dirty="0"/>
          </a:p>
        </p:txBody>
      </p:sp>
      <p:grpSp>
        <p:nvGrpSpPr>
          <p:cNvPr id="87" name="Shape 87"/>
          <p:cNvGrpSpPr/>
          <p:nvPr/>
        </p:nvGrpSpPr>
        <p:grpSpPr>
          <a:xfrm>
            <a:off x="1512238" y="483379"/>
            <a:ext cx="564103" cy="601050"/>
            <a:chOff x="5970800" y="1619250"/>
            <a:chExt cx="428650" cy="456725"/>
          </a:xfrm>
        </p:grpSpPr>
        <p:sp>
          <p:nvSpPr>
            <p:cNvPr id="88" name="Shape 88"/>
            <p:cNvSpPr/>
            <p:nvPr/>
          </p:nvSpPr>
          <p:spPr>
            <a:xfrm>
              <a:off x="5970800" y="1674200"/>
              <a:ext cx="377975" cy="377950"/>
            </a:xfrm>
            <a:custGeom>
              <a:avLst/>
              <a:gdLst/>
              <a:ahLst/>
              <a:cxnLst/>
              <a:rect l="0" t="0" r="0" b="0"/>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89" name="Shape 89"/>
            <p:cNvSpPr/>
            <p:nvPr/>
          </p:nvSpPr>
          <p:spPr>
            <a:xfrm>
              <a:off x="6068500" y="1771875"/>
              <a:ext cx="182575" cy="182600"/>
            </a:xfrm>
            <a:custGeom>
              <a:avLst/>
              <a:gdLst/>
              <a:ahLst/>
              <a:cxnLst/>
              <a:rect l="0" t="0" r="0" b="0"/>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90" name="Shape 90"/>
            <p:cNvSpPr/>
            <p:nvPr/>
          </p:nvSpPr>
          <p:spPr>
            <a:xfrm>
              <a:off x="5981175" y="2005125"/>
              <a:ext cx="75125" cy="70850"/>
            </a:xfrm>
            <a:custGeom>
              <a:avLst/>
              <a:gdLst/>
              <a:ahLst/>
              <a:cxnLst/>
              <a:rect l="0" t="0" r="0" b="0"/>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91" name="Shape 91"/>
            <p:cNvSpPr/>
            <p:nvPr/>
          </p:nvSpPr>
          <p:spPr>
            <a:xfrm>
              <a:off x="6263875" y="2005125"/>
              <a:ext cx="74525" cy="70850"/>
            </a:xfrm>
            <a:custGeom>
              <a:avLst/>
              <a:gdLst/>
              <a:ahLst/>
              <a:cxnLst/>
              <a:rect l="0" t="0" r="0" b="0"/>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92" name="Shape 92"/>
            <p:cNvSpPr/>
            <p:nvPr/>
          </p:nvSpPr>
          <p:spPr>
            <a:xfrm>
              <a:off x="6147875" y="1619250"/>
              <a:ext cx="251575" cy="255850"/>
            </a:xfrm>
            <a:custGeom>
              <a:avLst/>
              <a:gdLst/>
              <a:ahLst/>
              <a:cxnLst/>
              <a:rect l="0" t="0" r="0" b="0"/>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grpSp>
    </p:spTree>
    <p:extLst>
      <p:ext uri="{BB962C8B-B14F-4D97-AF65-F5344CB8AC3E}">
        <p14:creationId xmlns:p14="http://schemas.microsoft.com/office/powerpoint/2010/main" val="10877881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133564" y="1129129"/>
            <a:ext cx="2198670" cy="1483799"/>
          </a:xfrm>
          <a:prstGeom prst="rect">
            <a:avLst/>
          </a:prstGeom>
        </p:spPr>
        <p:txBody>
          <a:bodyPr lIns="91425" tIns="91425" rIns="91425" bIns="91425" anchor="t" anchorCtr="0">
            <a:noAutofit/>
          </a:bodyPr>
          <a:lstStyle/>
          <a:p>
            <a:pPr lvl="0"/>
            <a:r>
              <a:rPr lang="en-US" dirty="0"/>
              <a:t>Post Submission</a:t>
            </a:r>
          </a:p>
        </p:txBody>
      </p:sp>
      <p:sp>
        <p:nvSpPr>
          <p:cNvPr id="127" name="Shape 127"/>
          <p:cNvSpPr txBox="1">
            <a:spLocks noGrp="1"/>
          </p:cNvSpPr>
          <p:nvPr>
            <p:ph type="body" idx="1"/>
          </p:nvPr>
        </p:nvSpPr>
        <p:spPr>
          <a:xfrm>
            <a:off x="2498577" y="0"/>
            <a:ext cx="2433671" cy="3796799"/>
          </a:xfrm>
          <a:prstGeom prst="rect">
            <a:avLst/>
          </a:prstGeom>
        </p:spPr>
        <p:txBody>
          <a:bodyPr lIns="91425" tIns="91425" rIns="91425" bIns="91425" anchor="t" anchorCtr="0">
            <a:noAutofit/>
          </a:bodyPr>
          <a:lstStyle/>
          <a:p>
            <a:pPr lvl="0"/>
            <a:r>
              <a:rPr lang="en-US" dirty="0"/>
              <a:t>RGUHS Research Grant does not provide allowances in the research grant for merely attending conference/seminar/workshop unless a paper/poster is being presented which is related to the research project. PI or Co PI traveling without valid proof shall have to reimburse the cost borne out of the research grants.</a:t>
            </a:r>
          </a:p>
          <a:p>
            <a:pPr lvl="0">
              <a:buNone/>
            </a:pPr>
            <a:endParaRPr lang="en-US" dirty="0"/>
          </a:p>
        </p:txBody>
      </p:sp>
      <p:sp>
        <p:nvSpPr>
          <p:cNvPr id="128" name="Shape 128"/>
          <p:cNvSpPr txBox="1">
            <a:spLocks noGrp="1"/>
          </p:cNvSpPr>
          <p:nvPr>
            <p:ph type="body" idx="2"/>
          </p:nvPr>
        </p:nvSpPr>
        <p:spPr>
          <a:xfrm>
            <a:off x="5200373" y="2078671"/>
            <a:ext cx="3945276" cy="3796799"/>
          </a:xfrm>
          <a:prstGeom prst="rect">
            <a:avLst/>
          </a:prstGeom>
        </p:spPr>
        <p:txBody>
          <a:bodyPr lIns="91425" tIns="91425" rIns="91425" bIns="91425" anchor="t" anchorCtr="0">
            <a:noAutofit/>
          </a:bodyPr>
          <a:lstStyle/>
          <a:p>
            <a:pPr lvl="0"/>
            <a:r>
              <a:rPr lang="en-US" dirty="0"/>
              <a:t>Please ensure that the research work carried out should be published in Pub Med Indexed Journals only which has an impact factor above 1</a:t>
            </a:r>
          </a:p>
          <a:p>
            <a:pPr lvl="0">
              <a:buNone/>
            </a:pPr>
            <a:endParaRPr lang="en-US" dirty="0"/>
          </a:p>
          <a:p>
            <a:pPr lvl="0"/>
            <a:r>
              <a:rPr lang="en-IN" dirty="0"/>
              <a:t>A part of the Research Work can also be published in RGUHS journal.</a:t>
            </a:r>
            <a:endParaRPr lang="en-US" dirty="0"/>
          </a:p>
        </p:txBody>
      </p:sp>
      <p:sp>
        <p:nvSpPr>
          <p:cNvPr id="129" name="Shape 129"/>
          <p:cNvSpPr txBox="1">
            <a:spLocks noGrp="1"/>
          </p:cNvSpPr>
          <p:nvPr>
            <p:ph type="body" idx="3"/>
          </p:nvPr>
        </p:nvSpPr>
        <p:spPr>
          <a:xfrm>
            <a:off x="5198725" y="-27372"/>
            <a:ext cx="3945276" cy="2205493"/>
          </a:xfrm>
          <a:prstGeom prst="rect">
            <a:avLst/>
          </a:prstGeom>
        </p:spPr>
        <p:txBody>
          <a:bodyPr lIns="91425" tIns="91425" rIns="91425" bIns="91425" anchor="t" anchorCtr="0">
            <a:noAutofit/>
          </a:bodyPr>
          <a:lstStyle/>
          <a:p>
            <a:pPr lvl="0"/>
            <a:r>
              <a:rPr lang="en-US" dirty="0"/>
              <a:t>Ensure that your project work is on schedule as per the timeline details given in the proposal to RGUHS if you feel there would be an inadvertent delay please bring it to the notice of the funding agency immediately.</a:t>
            </a:r>
          </a:p>
          <a:p>
            <a:pPr lvl="0">
              <a:spcBef>
                <a:spcPts val="0"/>
              </a:spcBef>
              <a:buNone/>
            </a:pPr>
            <a:endParaRPr lang="en-IN" dirty="0"/>
          </a:p>
          <a:p>
            <a:pPr lvl="0">
              <a:spcBef>
                <a:spcPts val="0"/>
              </a:spcBef>
              <a:buNone/>
            </a:pPr>
            <a:endParaRPr dirty="0"/>
          </a:p>
        </p:txBody>
      </p:sp>
      <p:grpSp>
        <p:nvGrpSpPr>
          <p:cNvPr id="130" name="Shape 130"/>
          <p:cNvGrpSpPr/>
          <p:nvPr/>
        </p:nvGrpSpPr>
        <p:grpSpPr>
          <a:xfrm>
            <a:off x="1512238" y="483379"/>
            <a:ext cx="564103" cy="601050"/>
            <a:chOff x="5970800" y="1619250"/>
            <a:chExt cx="428650" cy="456725"/>
          </a:xfrm>
        </p:grpSpPr>
        <p:sp>
          <p:nvSpPr>
            <p:cNvPr id="131" name="Shape 131"/>
            <p:cNvSpPr/>
            <p:nvPr/>
          </p:nvSpPr>
          <p:spPr>
            <a:xfrm>
              <a:off x="5970800" y="1674200"/>
              <a:ext cx="377975" cy="377950"/>
            </a:xfrm>
            <a:custGeom>
              <a:avLst/>
              <a:gdLst/>
              <a:ahLst/>
              <a:cxnLst/>
              <a:rect l="0" t="0" r="0" b="0"/>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2" name="Shape 132"/>
            <p:cNvSpPr/>
            <p:nvPr/>
          </p:nvSpPr>
          <p:spPr>
            <a:xfrm>
              <a:off x="6068500" y="1771875"/>
              <a:ext cx="182575" cy="182600"/>
            </a:xfrm>
            <a:custGeom>
              <a:avLst/>
              <a:gdLst/>
              <a:ahLst/>
              <a:cxnLst/>
              <a:rect l="0" t="0" r="0" b="0"/>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3" name="Shape 133"/>
            <p:cNvSpPr/>
            <p:nvPr/>
          </p:nvSpPr>
          <p:spPr>
            <a:xfrm>
              <a:off x="5981175" y="2005125"/>
              <a:ext cx="75125" cy="70850"/>
            </a:xfrm>
            <a:custGeom>
              <a:avLst/>
              <a:gdLst/>
              <a:ahLst/>
              <a:cxnLst/>
              <a:rect l="0" t="0" r="0" b="0"/>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4" name="Shape 134"/>
            <p:cNvSpPr/>
            <p:nvPr/>
          </p:nvSpPr>
          <p:spPr>
            <a:xfrm>
              <a:off x="6263875" y="2005125"/>
              <a:ext cx="74525" cy="70850"/>
            </a:xfrm>
            <a:custGeom>
              <a:avLst/>
              <a:gdLst/>
              <a:ahLst/>
              <a:cxnLst/>
              <a:rect l="0" t="0" r="0" b="0"/>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5" name="Shape 135"/>
            <p:cNvSpPr/>
            <p:nvPr/>
          </p:nvSpPr>
          <p:spPr>
            <a:xfrm>
              <a:off x="6147875" y="1619250"/>
              <a:ext cx="251575" cy="255850"/>
            </a:xfrm>
            <a:custGeom>
              <a:avLst/>
              <a:gdLst/>
              <a:ahLst/>
              <a:cxnLst/>
              <a:rect l="0" t="0" r="0" b="0"/>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grpSp>
    </p:spTree>
    <p:extLst>
      <p:ext uri="{BB962C8B-B14F-4D97-AF65-F5344CB8AC3E}">
        <p14:creationId xmlns:p14="http://schemas.microsoft.com/office/powerpoint/2010/main" val="19987853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133564" y="1129129"/>
            <a:ext cx="2198670" cy="1483799"/>
          </a:xfrm>
          <a:prstGeom prst="rect">
            <a:avLst/>
          </a:prstGeom>
        </p:spPr>
        <p:txBody>
          <a:bodyPr lIns="91425" tIns="91425" rIns="91425" bIns="91425" anchor="t" anchorCtr="0">
            <a:noAutofit/>
          </a:bodyPr>
          <a:lstStyle/>
          <a:p>
            <a:pPr lvl="0"/>
            <a:r>
              <a:rPr lang="en-US" dirty="0"/>
              <a:t>Post Submission</a:t>
            </a:r>
          </a:p>
        </p:txBody>
      </p:sp>
      <p:sp>
        <p:nvSpPr>
          <p:cNvPr id="127" name="Shape 127"/>
          <p:cNvSpPr txBox="1">
            <a:spLocks noGrp="1"/>
          </p:cNvSpPr>
          <p:nvPr>
            <p:ph type="body" idx="1"/>
          </p:nvPr>
        </p:nvSpPr>
        <p:spPr>
          <a:xfrm>
            <a:off x="2498577" y="0"/>
            <a:ext cx="2433671" cy="3796799"/>
          </a:xfrm>
          <a:prstGeom prst="rect">
            <a:avLst/>
          </a:prstGeom>
        </p:spPr>
        <p:txBody>
          <a:bodyPr lIns="91425" tIns="91425" rIns="91425" bIns="91425" anchor="t" anchorCtr="0">
            <a:noAutofit/>
          </a:bodyPr>
          <a:lstStyle/>
          <a:p>
            <a:pPr lvl="0"/>
            <a:r>
              <a:rPr lang="en-US" dirty="0"/>
              <a:t>If there is cost component involved for publishing article in a journal (Pub Med listed journal with more than 1 Impact Factor) the letter received from the publisher should be sent to concerned department in RGUHS for ratification and upon receiving permission from the Advanced Research section such payments should be made.</a:t>
            </a:r>
          </a:p>
          <a:p>
            <a:pPr lvl="0">
              <a:buNone/>
            </a:pPr>
            <a:endParaRPr lang="en-US" dirty="0"/>
          </a:p>
        </p:txBody>
      </p:sp>
      <p:sp>
        <p:nvSpPr>
          <p:cNvPr id="128" name="Shape 128"/>
          <p:cNvSpPr txBox="1">
            <a:spLocks noGrp="1"/>
          </p:cNvSpPr>
          <p:nvPr>
            <p:ph type="body" idx="2"/>
          </p:nvPr>
        </p:nvSpPr>
        <p:spPr>
          <a:xfrm>
            <a:off x="5098591" y="0"/>
            <a:ext cx="3945276" cy="3796799"/>
          </a:xfrm>
          <a:prstGeom prst="rect">
            <a:avLst/>
          </a:prstGeom>
        </p:spPr>
        <p:txBody>
          <a:bodyPr lIns="91425" tIns="91425" rIns="91425" bIns="91425" anchor="t" anchorCtr="0">
            <a:noAutofit/>
          </a:bodyPr>
          <a:lstStyle/>
          <a:p>
            <a:pPr lvl="0"/>
            <a:r>
              <a:rPr lang="en-US" dirty="0"/>
              <a:t>If the PI or Co PI feels that there is some hindrance or noncooperation from College authorities it has to be brought to the notice of RGUHS immediately.</a:t>
            </a:r>
          </a:p>
          <a:p>
            <a:pPr lvl="0">
              <a:buNone/>
            </a:pPr>
            <a:endParaRPr lang="en-US" dirty="0"/>
          </a:p>
          <a:p>
            <a:pPr lvl="0"/>
            <a:r>
              <a:rPr lang="en-US" dirty="0"/>
              <a:t>When the project is being mentioned in any forum or any poster or article is being published it should be clearly mentioned that the funding for the particular project was done by RGUHS.</a:t>
            </a:r>
          </a:p>
        </p:txBody>
      </p:sp>
      <p:grpSp>
        <p:nvGrpSpPr>
          <p:cNvPr id="130" name="Shape 130"/>
          <p:cNvGrpSpPr/>
          <p:nvPr/>
        </p:nvGrpSpPr>
        <p:grpSpPr>
          <a:xfrm>
            <a:off x="1512238" y="483379"/>
            <a:ext cx="564103" cy="601050"/>
            <a:chOff x="5970800" y="1619250"/>
            <a:chExt cx="428650" cy="456725"/>
          </a:xfrm>
        </p:grpSpPr>
        <p:sp>
          <p:nvSpPr>
            <p:cNvPr id="131" name="Shape 131"/>
            <p:cNvSpPr/>
            <p:nvPr/>
          </p:nvSpPr>
          <p:spPr>
            <a:xfrm>
              <a:off x="5970800" y="1674200"/>
              <a:ext cx="377975" cy="377950"/>
            </a:xfrm>
            <a:custGeom>
              <a:avLst/>
              <a:gdLst/>
              <a:ahLst/>
              <a:cxnLst/>
              <a:rect l="0" t="0" r="0" b="0"/>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2" name="Shape 132"/>
            <p:cNvSpPr/>
            <p:nvPr/>
          </p:nvSpPr>
          <p:spPr>
            <a:xfrm>
              <a:off x="6068500" y="1771875"/>
              <a:ext cx="182575" cy="182600"/>
            </a:xfrm>
            <a:custGeom>
              <a:avLst/>
              <a:gdLst/>
              <a:ahLst/>
              <a:cxnLst/>
              <a:rect l="0" t="0" r="0" b="0"/>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3" name="Shape 133"/>
            <p:cNvSpPr/>
            <p:nvPr/>
          </p:nvSpPr>
          <p:spPr>
            <a:xfrm>
              <a:off x="5981175" y="2005125"/>
              <a:ext cx="75125" cy="70850"/>
            </a:xfrm>
            <a:custGeom>
              <a:avLst/>
              <a:gdLst/>
              <a:ahLst/>
              <a:cxnLst/>
              <a:rect l="0" t="0" r="0" b="0"/>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4" name="Shape 134"/>
            <p:cNvSpPr/>
            <p:nvPr/>
          </p:nvSpPr>
          <p:spPr>
            <a:xfrm>
              <a:off x="6263875" y="2005125"/>
              <a:ext cx="74525" cy="70850"/>
            </a:xfrm>
            <a:custGeom>
              <a:avLst/>
              <a:gdLst/>
              <a:ahLst/>
              <a:cxnLst/>
              <a:rect l="0" t="0" r="0" b="0"/>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5" name="Shape 135"/>
            <p:cNvSpPr/>
            <p:nvPr/>
          </p:nvSpPr>
          <p:spPr>
            <a:xfrm>
              <a:off x="6147875" y="1619250"/>
              <a:ext cx="251575" cy="255850"/>
            </a:xfrm>
            <a:custGeom>
              <a:avLst/>
              <a:gdLst/>
              <a:ahLst/>
              <a:cxnLst/>
              <a:rect l="0" t="0" r="0" b="0"/>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grpSp>
    </p:spTree>
    <p:extLst>
      <p:ext uri="{BB962C8B-B14F-4D97-AF65-F5344CB8AC3E}">
        <p14:creationId xmlns:p14="http://schemas.microsoft.com/office/powerpoint/2010/main" val="24688585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133564" y="1129129"/>
            <a:ext cx="2198670" cy="1483799"/>
          </a:xfrm>
          <a:prstGeom prst="rect">
            <a:avLst/>
          </a:prstGeom>
        </p:spPr>
        <p:txBody>
          <a:bodyPr lIns="91425" tIns="91425" rIns="91425" bIns="91425" anchor="t" anchorCtr="0">
            <a:noAutofit/>
          </a:bodyPr>
          <a:lstStyle/>
          <a:p>
            <a:pPr lvl="0"/>
            <a:r>
              <a:rPr lang="en-US" dirty="0"/>
              <a:t>Post Submission</a:t>
            </a:r>
          </a:p>
        </p:txBody>
      </p:sp>
      <p:sp>
        <p:nvSpPr>
          <p:cNvPr id="128" name="Shape 128"/>
          <p:cNvSpPr txBox="1">
            <a:spLocks noGrp="1"/>
          </p:cNvSpPr>
          <p:nvPr>
            <p:ph type="body" idx="2"/>
          </p:nvPr>
        </p:nvSpPr>
        <p:spPr>
          <a:xfrm>
            <a:off x="2565265" y="555693"/>
            <a:ext cx="6478602" cy="3796799"/>
          </a:xfrm>
          <a:prstGeom prst="rect">
            <a:avLst/>
          </a:prstGeom>
        </p:spPr>
        <p:txBody>
          <a:bodyPr lIns="91425" tIns="91425" rIns="91425" bIns="91425" anchor="t" anchorCtr="0">
            <a:noAutofit/>
          </a:bodyPr>
          <a:lstStyle/>
          <a:p>
            <a:pPr lvl="0"/>
            <a:r>
              <a:rPr lang="en-US" dirty="0"/>
              <a:t>Due to unforeseen circumstances the PI has to leave the parent institution and research work being carried out is unfinished, it would be the duty of the PI to handover all the details of the work which has been carried till such date to Co PI and also inform the Advanced Research Section about the same.</a:t>
            </a:r>
          </a:p>
          <a:p>
            <a:pPr lvl="0">
              <a:buNone/>
            </a:pPr>
            <a:endParaRPr lang="en-US" dirty="0"/>
          </a:p>
          <a:p>
            <a:pPr lvl="0"/>
            <a:r>
              <a:rPr lang="en-US" dirty="0"/>
              <a:t>Under circumstances where the research project is not completed for any reasons the parent Institution would reimburse the cost of the same back to RGUHS.</a:t>
            </a:r>
          </a:p>
        </p:txBody>
      </p:sp>
      <p:grpSp>
        <p:nvGrpSpPr>
          <p:cNvPr id="130" name="Shape 130"/>
          <p:cNvGrpSpPr/>
          <p:nvPr/>
        </p:nvGrpSpPr>
        <p:grpSpPr>
          <a:xfrm>
            <a:off x="1512238" y="483379"/>
            <a:ext cx="564103" cy="601050"/>
            <a:chOff x="5970800" y="1619250"/>
            <a:chExt cx="428650" cy="456725"/>
          </a:xfrm>
        </p:grpSpPr>
        <p:sp>
          <p:nvSpPr>
            <p:cNvPr id="131" name="Shape 131"/>
            <p:cNvSpPr/>
            <p:nvPr/>
          </p:nvSpPr>
          <p:spPr>
            <a:xfrm>
              <a:off x="5970800" y="1674200"/>
              <a:ext cx="377975" cy="377950"/>
            </a:xfrm>
            <a:custGeom>
              <a:avLst/>
              <a:gdLst/>
              <a:ahLst/>
              <a:cxnLst/>
              <a:rect l="0" t="0" r="0" b="0"/>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2" name="Shape 132"/>
            <p:cNvSpPr/>
            <p:nvPr/>
          </p:nvSpPr>
          <p:spPr>
            <a:xfrm>
              <a:off x="6068500" y="1771875"/>
              <a:ext cx="182575" cy="182600"/>
            </a:xfrm>
            <a:custGeom>
              <a:avLst/>
              <a:gdLst/>
              <a:ahLst/>
              <a:cxnLst/>
              <a:rect l="0" t="0" r="0" b="0"/>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3" name="Shape 133"/>
            <p:cNvSpPr/>
            <p:nvPr/>
          </p:nvSpPr>
          <p:spPr>
            <a:xfrm>
              <a:off x="5981175" y="2005125"/>
              <a:ext cx="75125" cy="70850"/>
            </a:xfrm>
            <a:custGeom>
              <a:avLst/>
              <a:gdLst/>
              <a:ahLst/>
              <a:cxnLst/>
              <a:rect l="0" t="0" r="0" b="0"/>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4" name="Shape 134"/>
            <p:cNvSpPr/>
            <p:nvPr/>
          </p:nvSpPr>
          <p:spPr>
            <a:xfrm>
              <a:off x="6263875" y="2005125"/>
              <a:ext cx="74525" cy="70850"/>
            </a:xfrm>
            <a:custGeom>
              <a:avLst/>
              <a:gdLst/>
              <a:ahLst/>
              <a:cxnLst/>
              <a:rect l="0" t="0" r="0" b="0"/>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5" name="Shape 135"/>
            <p:cNvSpPr/>
            <p:nvPr/>
          </p:nvSpPr>
          <p:spPr>
            <a:xfrm>
              <a:off x="6147875" y="1619250"/>
              <a:ext cx="251575" cy="255850"/>
            </a:xfrm>
            <a:custGeom>
              <a:avLst/>
              <a:gdLst/>
              <a:ahLst/>
              <a:cxnLst/>
              <a:rect l="0" t="0" r="0" b="0"/>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grpSp>
    </p:spTree>
    <p:extLst>
      <p:ext uri="{BB962C8B-B14F-4D97-AF65-F5344CB8AC3E}">
        <p14:creationId xmlns:p14="http://schemas.microsoft.com/office/powerpoint/2010/main" val="2896908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133564" y="1129129"/>
            <a:ext cx="2198670" cy="1483799"/>
          </a:xfrm>
          <a:prstGeom prst="rect">
            <a:avLst/>
          </a:prstGeom>
        </p:spPr>
        <p:txBody>
          <a:bodyPr lIns="91425" tIns="91425" rIns="91425" bIns="91425" anchor="t" anchorCtr="0">
            <a:noAutofit/>
          </a:bodyPr>
          <a:lstStyle/>
          <a:p>
            <a:pPr lvl="0"/>
            <a:r>
              <a:rPr lang="en-US" dirty="0"/>
              <a:t>On Completion</a:t>
            </a:r>
          </a:p>
        </p:txBody>
      </p:sp>
      <p:sp>
        <p:nvSpPr>
          <p:cNvPr id="128" name="Shape 128"/>
          <p:cNvSpPr txBox="1">
            <a:spLocks noGrp="1"/>
          </p:cNvSpPr>
          <p:nvPr>
            <p:ph type="body" idx="2"/>
          </p:nvPr>
        </p:nvSpPr>
        <p:spPr>
          <a:xfrm>
            <a:off x="2565265" y="555693"/>
            <a:ext cx="6478602" cy="3796799"/>
          </a:xfrm>
          <a:prstGeom prst="rect">
            <a:avLst/>
          </a:prstGeom>
        </p:spPr>
        <p:txBody>
          <a:bodyPr lIns="91425" tIns="91425" rIns="91425" bIns="91425" anchor="t" anchorCtr="0">
            <a:noAutofit/>
          </a:bodyPr>
          <a:lstStyle/>
          <a:p>
            <a:pPr lvl="0"/>
            <a:r>
              <a:rPr lang="en-US" dirty="0"/>
              <a:t>Please ensure that while submitting the final report to RGUHS that you have completed all the tasks mentioned in your application while applying for the project</a:t>
            </a:r>
          </a:p>
          <a:p>
            <a:pPr lvl="0">
              <a:buNone/>
            </a:pPr>
            <a:endParaRPr lang="en-US" dirty="0"/>
          </a:p>
          <a:p>
            <a:pPr lvl="0"/>
            <a:r>
              <a:rPr lang="en-US" dirty="0"/>
              <a:t>Article for publication should have been sent too journal which has been shortlisted as per the criteria mentioned earlier.</a:t>
            </a:r>
          </a:p>
          <a:p>
            <a:pPr lvl="0"/>
            <a:endParaRPr lang="en-IN" dirty="0"/>
          </a:p>
          <a:p>
            <a:r>
              <a:rPr lang="en-US" dirty="0"/>
              <a:t>If your research culminates in a new product or technology needs to be scaled up for further asserting the utility value please approach the Advisory Committee for Research in RGUHS for help. </a:t>
            </a:r>
          </a:p>
          <a:p>
            <a:pPr lvl="0">
              <a:buNone/>
            </a:pPr>
            <a:endParaRPr lang="en-US" dirty="0"/>
          </a:p>
        </p:txBody>
      </p:sp>
      <p:grpSp>
        <p:nvGrpSpPr>
          <p:cNvPr id="130" name="Shape 130"/>
          <p:cNvGrpSpPr/>
          <p:nvPr/>
        </p:nvGrpSpPr>
        <p:grpSpPr>
          <a:xfrm>
            <a:off x="1512238" y="483379"/>
            <a:ext cx="564103" cy="601050"/>
            <a:chOff x="5970800" y="1619250"/>
            <a:chExt cx="428650" cy="456725"/>
          </a:xfrm>
        </p:grpSpPr>
        <p:sp>
          <p:nvSpPr>
            <p:cNvPr id="131" name="Shape 131"/>
            <p:cNvSpPr/>
            <p:nvPr/>
          </p:nvSpPr>
          <p:spPr>
            <a:xfrm>
              <a:off x="5970800" y="1674200"/>
              <a:ext cx="377975" cy="377950"/>
            </a:xfrm>
            <a:custGeom>
              <a:avLst/>
              <a:gdLst/>
              <a:ahLst/>
              <a:cxnLst/>
              <a:rect l="0" t="0" r="0" b="0"/>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2" name="Shape 132"/>
            <p:cNvSpPr/>
            <p:nvPr/>
          </p:nvSpPr>
          <p:spPr>
            <a:xfrm>
              <a:off x="6068500" y="1771875"/>
              <a:ext cx="182575" cy="182600"/>
            </a:xfrm>
            <a:custGeom>
              <a:avLst/>
              <a:gdLst/>
              <a:ahLst/>
              <a:cxnLst/>
              <a:rect l="0" t="0" r="0" b="0"/>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3" name="Shape 133"/>
            <p:cNvSpPr/>
            <p:nvPr/>
          </p:nvSpPr>
          <p:spPr>
            <a:xfrm>
              <a:off x="5981175" y="2005125"/>
              <a:ext cx="75125" cy="70850"/>
            </a:xfrm>
            <a:custGeom>
              <a:avLst/>
              <a:gdLst/>
              <a:ahLst/>
              <a:cxnLst/>
              <a:rect l="0" t="0" r="0" b="0"/>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4" name="Shape 134"/>
            <p:cNvSpPr/>
            <p:nvPr/>
          </p:nvSpPr>
          <p:spPr>
            <a:xfrm>
              <a:off x="6263875" y="2005125"/>
              <a:ext cx="74525" cy="70850"/>
            </a:xfrm>
            <a:custGeom>
              <a:avLst/>
              <a:gdLst/>
              <a:ahLst/>
              <a:cxnLst/>
              <a:rect l="0" t="0" r="0" b="0"/>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5" name="Shape 135"/>
            <p:cNvSpPr/>
            <p:nvPr/>
          </p:nvSpPr>
          <p:spPr>
            <a:xfrm>
              <a:off x="6147875" y="1619250"/>
              <a:ext cx="251575" cy="255850"/>
            </a:xfrm>
            <a:custGeom>
              <a:avLst/>
              <a:gdLst/>
              <a:ahLst/>
              <a:cxnLst/>
              <a:rect l="0" t="0" r="0" b="0"/>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grpSp>
    </p:spTree>
    <p:extLst>
      <p:ext uri="{BB962C8B-B14F-4D97-AF65-F5344CB8AC3E}">
        <p14:creationId xmlns:p14="http://schemas.microsoft.com/office/powerpoint/2010/main" val="1183332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Shape 67"/>
          <p:cNvSpPr txBox="1">
            <a:spLocks noGrp="1"/>
          </p:cNvSpPr>
          <p:nvPr>
            <p:ph type="ctrTitle" idx="4294967295"/>
          </p:nvPr>
        </p:nvSpPr>
        <p:spPr>
          <a:xfrm>
            <a:off x="1481186" y="897550"/>
            <a:ext cx="5741400" cy="1159799"/>
          </a:xfrm>
          <a:prstGeom prst="rect">
            <a:avLst/>
          </a:prstGeom>
        </p:spPr>
        <p:txBody>
          <a:bodyPr lIns="91425" tIns="91425" rIns="91425" bIns="91425" anchor="t" anchorCtr="0">
            <a:noAutofit/>
          </a:bodyPr>
          <a:lstStyle/>
          <a:p>
            <a:pPr lvl="0" algn="l">
              <a:spcBef>
                <a:spcPts val="0"/>
              </a:spcBef>
              <a:buNone/>
            </a:pPr>
            <a:r>
              <a:rPr lang="en" sz="7200">
                <a:solidFill>
                  <a:srgbClr val="000000"/>
                </a:solidFill>
              </a:rPr>
              <a:t>Hello!</a:t>
            </a:r>
          </a:p>
        </p:txBody>
      </p:sp>
      <p:sp>
        <p:nvSpPr>
          <p:cNvPr id="68" name="Shape 68"/>
          <p:cNvSpPr txBox="1">
            <a:spLocks noGrp="1"/>
          </p:cNvSpPr>
          <p:nvPr>
            <p:ph type="body" idx="4294967295"/>
          </p:nvPr>
        </p:nvSpPr>
        <p:spPr>
          <a:xfrm>
            <a:off x="1538000" y="2000200"/>
            <a:ext cx="3586500" cy="2461500"/>
          </a:xfrm>
          <a:prstGeom prst="rect">
            <a:avLst/>
          </a:prstGeom>
        </p:spPr>
        <p:txBody>
          <a:bodyPr lIns="91425" tIns="91425" rIns="91425" bIns="91425" anchor="t" anchorCtr="0">
            <a:noAutofit/>
          </a:bodyPr>
          <a:lstStyle/>
          <a:p>
            <a:pPr lvl="0" rtl="0">
              <a:spcBef>
                <a:spcPts val="0"/>
              </a:spcBef>
              <a:spcAft>
                <a:spcPts val="1000"/>
              </a:spcAft>
              <a:buNone/>
            </a:pPr>
            <a:r>
              <a:rPr lang="en" sz="2800" b="1" dirty="0">
                <a:solidFill>
                  <a:srgbClr val="FFFFFF"/>
                </a:solidFill>
                <a:highlight>
                  <a:srgbClr val="000000"/>
                </a:highlight>
              </a:rPr>
              <a:t>I am Rajesh Shenoy</a:t>
            </a:r>
          </a:p>
          <a:p>
            <a:pPr lvl="0">
              <a:spcBef>
                <a:spcPts val="0"/>
              </a:spcBef>
              <a:spcAft>
                <a:spcPts val="1000"/>
              </a:spcAft>
              <a:buNone/>
            </a:pPr>
            <a:r>
              <a:rPr lang="en" sz="2200" dirty="0">
                <a:solidFill>
                  <a:srgbClr val="FFFF00"/>
                </a:solidFill>
                <a:highlight>
                  <a:srgbClr val="000000"/>
                </a:highlight>
              </a:rPr>
              <a:t>I am here because I want all your Research Projects to be approved. You can find me at ranjalrajesh@gmail.com</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99252" y="0"/>
            <a:ext cx="3364604" cy="1898836"/>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133564" y="1129129"/>
            <a:ext cx="2198670" cy="1483799"/>
          </a:xfrm>
          <a:prstGeom prst="rect">
            <a:avLst/>
          </a:prstGeom>
        </p:spPr>
        <p:txBody>
          <a:bodyPr lIns="91425" tIns="91425" rIns="91425" bIns="91425" anchor="t" anchorCtr="0">
            <a:noAutofit/>
          </a:bodyPr>
          <a:lstStyle/>
          <a:p>
            <a:pPr lvl="0"/>
            <a:r>
              <a:rPr lang="en-US" dirty="0"/>
              <a:t>On Completion</a:t>
            </a:r>
          </a:p>
        </p:txBody>
      </p:sp>
      <p:sp>
        <p:nvSpPr>
          <p:cNvPr id="128" name="Shape 128"/>
          <p:cNvSpPr txBox="1">
            <a:spLocks noGrp="1"/>
          </p:cNvSpPr>
          <p:nvPr>
            <p:ph type="body" idx="2"/>
          </p:nvPr>
        </p:nvSpPr>
        <p:spPr>
          <a:xfrm>
            <a:off x="2565265" y="555693"/>
            <a:ext cx="6478602" cy="3796799"/>
          </a:xfrm>
          <a:prstGeom prst="rect">
            <a:avLst/>
          </a:prstGeom>
        </p:spPr>
        <p:txBody>
          <a:bodyPr lIns="91425" tIns="91425" rIns="91425" bIns="91425" anchor="t" anchorCtr="0">
            <a:noAutofit/>
          </a:bodyPr>
          <a:lstStyle/>
          <a:p>
            <a:pPr lvl="0"/>
            <a:r>
              <a:rPr lang="en-US" dirty="0"/>
              <a:t>RGUHS also has a detailed guidelines for helping filing for patents hence if your research outcome needs to be patented please get in touch with RGUHS</a:t>
            </a:r>
          </a:p>
          <a:p>
            <a:pPr lvl="0">
              <a:buNone/>
            </a:pPr>
            <a:endParaRPr lang="en-US" dirty="0"/>
          </a:p>
          <a:p>
            <a:pPr lvl="0"/>
            <a:r>
              <a:rPr lang="en-US" dirty="0"/>
              <a:t>If you feel that your research project has further potential and needs detailed advanced research, RGUHS has tie up  with premier research agencies in country like IISc, NCBS, C-Camp etc  hence please contact the concerned section inn RGUHS for help and guidance.</a:t>
            </a:r>
          </a:p>
          <a:p>
            <a:pPr lvl="0">
              <a:buNone/>
            </a:pPr>
            <a:endParaRPr lang="en-US" dirty="0"/>
          </a:p>
        </p:txBody>
      </p:sp>
      <p:grpSp>
        <p:nvGrpSpPr>
          <p:cNvPr id="130" name="Shape 130"/>
          <p:cNvGrpSpPr/>
          <p:nvPr/>
        </p:nvGrpSpPr>
        <p:grpSpPr>
          <a:xfrm>
            <a:off x="1512238" y="483379"/>
            <a:ext cx="564103" cy="601050"/>
            <a:chOff x="5970800" y="1619250"/>
            <a:chExt cx="428650" cy="456725"/>
          </a:xfrm>
        </p:grpSpPr>
        <p:sp>
          <p:nvSpPr>
            <p:cNvPr id="131" name="Shape 131"/>
            <p:cNvSpPr/>
            <p:nvPr/>
          </p:nvSpPr>
          <p:spPr>
            <a:xfrm>
              <a:off x="5970800" y="1674200"/>
              <a:ext cx="377975" cy="377950"/>
            </a:xfrm>
            <a:custGeom>
              <a:avLst/>
              <a:gdLst/>
              <a:ahLst/>
              <a:cxnLst/>
              <a:rect l="0" t="0" r="0" b="0"/>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2" name="Shape 132"/>
            <p:cNvSpPr/>
            <p:nvPr/>
          </p:nvSpPr>
          <p:spPr>
            <a:xfrm>
              <a:off x="6068500" y="1771875"/>
              <a:ext cx="182575" cy="182600"/>
            </a:xfrm>
            <a:custGeom>
              <a:avLst/>
              <a:gdLst/>
              <a:ahLst/>
              <a:cxnLst/>
              <a:rect l="0" t="0" r="0" b="0"/>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3" name="Shape 133"/>
            <p:cNvSpPr/>
            <p:nvPr/>
          </p:nvSpPr>
          <p:spPr>
            <a:xfrm>
              <a:off x="5981175" y="2005125"/>
              <a:ext cx="75125" cy="70850"/>
            </a:xfrm>
            <a:custGeom>
              <a:avLst/>
              <a:gdLst/>
              <a:ahLst/>
              <a:cxnLst/>
              <a:rect l="0" t="0" r="0" b="0"/>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4" name="Shape 134"/>
            <p:cNvSpPr/>
            <p:nvPr/>
          </p:nvSpPr>
          <p:spPr>
            <a:xfrm>
              <a:off x="6263875" y="2005125"/>
              <a:ext cx="74525" cy="70850"/>
            </a:xfrm>
            <a:custGeom>
              <a:avLst/>
              <a:gdLst/>
              <a:ahLst/>
              <a:cxnLst/>
              <a:rect l="0" t="0" r="0" b="0"/>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5" name="Shape 135"/>
            <p:cNvSpPr/>
            <p:nvPr/>
          </p:nvSpPr>
          <p:spPr>
            <a:xfrm>
              <a:off x="6147875" y="1619250"/>
              <a:ext cx="251575" cy="255850"/>
            </a:xfrm>
            <a:custGeom>
              <a:avLst/>
              <a:gdLst/>
              <a:ahLst/>
              <a:cxnLst/>
              <a:rect l="0" t="0" r="0" b="0"/>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grpSp>
    </p:spTree>
    <p:extLst>
      <p:ext uri="{BB962C8B-B14F-4D97-AF65-F5344CB8AC3E}">
        <p14:creationId xmlns:p14="http://schemas.microsoft.com/office/powerpoint/2010/main" val="37073297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133564" y="1129129"/>
            <a:ext cx="2198670" cy="1483799"/>
          </a:xfrm>
          <a:prstGeom prst="rect">
            <a:avLst/>
          </a:prstGeom>
        </p:spPr>
        <p:txBody>
          <a:bodyPr lIns="91425" tIns="91425" rIns="91425" bIns="91425" anchor="t" anchorCtr="0">
            <a:noAutofit/>
          </a:bodyPr>
          <a:lstStyle/>
          <a:p>
            <a:pPr lvl="0"/>
            <a:r>
              <a:rPr lang="en-US" dirty="0"/>
              <a:t>Patents</a:t>
            </a:r>
          </a:p>
        </p:txBody>
      </p:sp>
      <p:sp>
        <p:nvSpPr>
          <p:cNvPr id="128" name="Shape 128"/>
          <p:cNvSpPr txBox="1">
            <a:spLocks noGrp="1"/>
          </p:cNvSpPr>
          <p:nvPr>
            <p:ph type="body" idx="2"/>
          </p:nvPr>
        </p:nvSpPr>
        <p:spPr>
          <a:xfrm>
            <a:off x="2565265" y="555693"/>
            <a:ext cx="6478602" cy="3796799"/>
          </a:xfrm>
          <a:prstGeom prst="rect">
            <a:avLst/>
          </a:prstGeom>
        </p:spPr>
        <p:txBody>
          <a:bodyPr lIns="91425" tIns="91425" rIns="91425" bIns="91425" anchor="t" anchorCtr="0">
            <a:noAutofit/>
          </a:bodyPr>
          <a:lstStyle/>
          <a:p>
            <a:pPr lvl="0"/>
            <a:r>
              <a:rPr lang="en-US" dirty="0"/>
              <a:t>RGUHS has a dedicated team comprising of lawyers &amp; other subject experts who will provide all help required for patenting your discovery </a:t>
            </a:r>
          </a:p>
          <a:p>
            <a:pPr lvl="0">
              <a:buNone/>
            </a:pPr>
            <a:endParaRPr lang="en-US" dirty="0"/>
          </a:p>
          <a:p>
            <a:pPr lvl="0"/>
            <a:r>
              <a:rPr lang="en-US" dirty="0"/>
              <a:t>There are schemes available fro Central &amp; State Governments which provide assistance </a:t>
            </a:r>
          </a:p>
          <a:p>
            <a:pPr lvl="0">
              <a:buNone/>
            </a:pPr>
            <a:endParaRPr lang="en-US" dirty="0"/>
          </a:p>
          <a:p>
            <a:r>
              <a:rPr lang="en-US" b="1" dirty="0"/>
              <a:t>Government Provides 80% Rebate In Fees, Facilitator Panel To Ease Patent Filing Process For Startups</a:t>
            </a:r>
          </a:p>
          <a:p>
            <a:pPr lvl="0"/>
            <a:endParaRPr lang="en-US" dirty="0"/>
          </a:p>
          <a:p>
            <a:pPr lvl="0">
              <a:buNone/>
            </a:pPr>
            <a:endParaRPr lang="en-US" dirty="0"/>
          </a:p>
        </p:txBody>
      </p:sp>
      <p:grpSp>
        <p:nvGrpSpPr>
          <p:cNvPr id="130" name="Shape 130"/>
          <p:cNvGrpSpPr/>
          <p:nvPr/>
        </p:nvGrpSpPr>
        <p:grpSpPr>
          <a:xfrm>
            <a:off x="1512238" y="483379"/>
            <a:ext cx="564103" cy="601050"/>
            <a:chOff x="5970800" y="1619250"/>
            <a:chExt cx="428650" cy="456725"/>
          </a:xfrm>
        </p:grpSpPr>
        <p:sp>
          <p:nvSpPr>
            <p:cNvPr id="131" name="Shape 131"/>
            <p:cNvSpPr/>
            <p:nvPr/>
          </p:nvSpPr>
          <p:spPr>
            <a:xfrm>
              <a:off x="5970800" y="1674200"/>
              <a:ext cx="377975" cy="377950"/>
            </a:xfrm>
            <a:custGeom>
              <a:avLst/>
              <a:gdLst/>
              <a:ahLst/>
              <a:cxnLst/>
              <a:rect l="0" t="0" r="0" b="0"/>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2" name="Shape 132"/>
            <p:cNvSpPr/>
            <p:nvPr/>
          </p:nvSpPr>
          <p:spPr>
            <a:xfrm>
              <a:off x="6068500" y="1771875"/>
              <a:ext cx="182575" cy="182600"/>
            </a:xfrm>
            <a:custGeom>
              <a:avLst/>
              <a:gdLst/>
              <a:ahLst/>
              <a:cxnLst/>
              <a:rect l="0" t="0" r="0" b="0"/>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3" name="Shape 133"/>
            <p:cNvSpPr/>
            <p:nvPr/>
          </p:nvSpPr>
          <p:spPr>
            <a:xfrm>
              <a:off x="5981175" y="2005125"/>
              <a:ext cx="75125" cy="70850"/>
            </a:xfrm>
            <a:custGeom>
              <a:avLst/>
              <a:gdLst/>
              <a:ahLst/>
              <a:cxnLst/>
              <a:rect l="0" t="0" r="0" b="0"/>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4" name="Shape 134"/>
            <p:cNvSpPr/>
            <p:nvPr/>
          </p:nvSpPr>
          <p:spPr>
            <a:xfrm>
              <a:off x="6263875" y="2005125"/>
              <a:ext cx="74525" cy="70850"/>
            </a:xfrm>
            <a:custGeom>
              <a:avLst/>
              <a:gdLst/>
              <a:ahLst/>
              <a:cxnLst/>
              <a:rect l="0" t="0" r="0" b="0"/>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5" name="Shape 135"/>
            <p:cNvSpPr/>
            <p:nvPr/>
          </p:nvSpPr>
          <p:spPr>
            <a:xfrm>
              <a:off x="6147875" y="1619250"/>
              <a:ext cx="251575" cy="255850"/>
            </a:xfrm>
            <a:custGeom>
              <a:avLst/>
              <a:gdLst/>
              <a:ahLst/>
              <a:cxnLst/>
              <a:rect l="0" t="0" r="0" b="0"/>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grpSp>
    </p:spTree>
    <p:extLst>
      <p:ext uri="{BB962C8B-B14F-4D97-AF65-F5344CB8AC3E}">
        <p14:creationId xmlns:p14="http://schemas.microsoft.com/office/powerpoint/2010/main" val="11042748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133564" y="1129129"/>
            <a:ext cx="2198670" cy="1483799"/>
          </a:xfrm>
          <a:prstGeom prst="rect">
            <a:avLst/>
          </a:prstGeom>
        </p:spPr>
        <p:txBody>
          <a:bodyPr lIns="91425" tIns="91425" rIns="91425" bIns="91425" anchor="t" anchorCtr="0">
            <a:noAutofit/>
          </a:bodyPr>
          <a:lstStyle/>
          <a:p>
            <a:pPr lvl="0"/>
            <a:r>
              <a:rPr lang="en-US" dirty="0"/>
              <a:t>Patents</a:t>
            </a:r>
          </a:p>
        </p:txBody>
      </p:sp>
      <p:sp>
        <p:nvSpPr>
          <p:cNvPr id="128" name="Shape 128"/>
          <p:cNvSpPr txBox="1">
            <a:spLocks noGrp="1"/>
          </p:cNvSpPr>
          <p:nvPr>
            <p:ph type="body" idx="2"/>
          </p:nvPr>
        </p:nvSpPr>
        <p:spPr>
          <a:xfrm>
            <a:off x="2565265" y="555693"/>
            <a:ext cx="6478602" cy="3796799"/>
          </a:xfrm>
          <a:prstGeom prst="rect">
            <a:avLst/>
          </a:prstGeom>
        </p:spPr>
        <p:txBody>
          <a:bodyPr lIns="91425" tIns="91425" rIns="91425" bIns="91425" anchor="t" anchorCtr="0">
            <a:noAutofit/>
          </a:bodyPr>
          <a:lstStyle/>
          <a:p>
            <a:r>
              <a:rPr lang="en-US" dirty="0"/>
              <a:t>Support By Government agencies </a:t>
            </a:r>
          </a:p>
          <a:p>
            <a:endParaRPr lang="en-US" dirty="0"/>
          </a:p>
          <a:p>
            <a:r>
              <a:rPr lang="en-US" dirty="0"/>
              <a:t>Patent filing</a:t>
            </a:r>
          </a:p>
          <a:p>
            <a:r>
              <a:rPr lang="en-US" dirty="0"/>
              <a:t>Patent examination</a:t>
            </a:r>
          </a:p>
          <a:p>
            <a:r>
              <a:rPr lang="en-US" dirty="0"/>
              <a:t>Patent processing fees</a:t>
            </a:r>
          </a:p>
          <a:p>
            <a:r>
              <a:rPr lang="en-US" dirty="0"/>
              <a:t>Attorney charges</a:t>
            </a:r>
          </a:p>
          <a:p>
            <a:r>
              <a:rPr lang="en-US" dirty="0"/>
              <a:t>Patent search</a:t>
            </a:r>
          </a:p>
          <a:p>
            <a:r>
              <a:rPr lang="en-US" dirty="0"/>
              <a:t>Patent translation, if required.</a:t>
            </a:r>
          </a:p>
          <a:p>
            <a:pPr lvl="0"/>
            <a:endParaRPr lang="en-US" dirty="0"/>
          </a:p>
          <a:p>
            <a:pPr lvl="0">
              <a:buNone/>
            </a:pPr>
            <a:endParaRPr lang="en-US" dirty="0"/>
          </a:p>
        </p:txBody>
      </p:sp>
      <p:grpSp>
        <p:nvGrpSpPr>
          <p:cNvPr id="130" name="Shape 130"/>
          <p:cNvGrpSpPr/>
          <p:nvPr/>
        </p:nvGrpSpPr>
        <p:grpSpPr>
          <a:xfrm>
            <a:off x="1512238" y="483379"/>
            <a:ext cx="564103" cy="601050"/>
            <a:chOff x="5970800" y="1619250"/>
            <a:chExt cx="428650" cy="456725"/>
          </a:xfrm>
        </p:grpSpPr>
        <p:sp>
          <p:nvSpPr>
            <p:cNvPr id="131" name="Shape 131"/>
            <p:cNvSpPr/>
            <p:nvPr/>
          </p:nvSpPr>
          <p:spPr>
            <a:xfrm>
              <a:off x="5970800" y="1674200"/>
              <a:ext cx="377975" cy="377950"/>
            </a:xfrm>
            <a:custGeom>
              <a:avLst/>
              <a:gdLst/>
              <a:ahLst/>
              <a:cxnLst/>
              <a:rect l="0" t="0" r="0" b="0"/>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2" name="Shape 132"/>
            <p:cNvSpPr/>
            <p:nvPr/>
          </p:nvSpPr>
          <p:spPr>
            <a:xfrm>
              <a:off x="6068500" y="1771875"/>
              <a:ext cx="182575" cy="182600"/>
            </a:xfrm>
            <a:custGeom>
              <a:avLst/>
              <a:gdLst/>
              <a:ahLst/>
              <a:cxnLst/>
              <a:rect l="0" t="0" r="0" b="0"/>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3" name="Shape 133"/>
            <p:cNvSpPr/>
            <p:nvPr/>
          </p:nvSpPr>
          <p:spPr>
            <a:xfrm>
              <a:off x="5981175" y="2005125"/>
              <a:ext cx="75125" cy="70850"/>
            </a:xfrm>
            <a:custGeom>
              <a:avLst/>
              <a:gdLst/>
              <a:ahLst/>
              <a:cxnLst/>
              <a:rect l="0" t="0" r="0" b="0"/>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4" name="Shape 134"/>
            <p:cNvSpPr/>
            <p:nvPr/>
          </p:nvSpPr>
          <p:spPr>
            <a:xfrm>
              <a:off x="6263875" y="2005125"/>
              <a:ext cx="74525" cy="70850"/>
            </a:xfrm>
            <a:custGeom>
              <a:avLst/>
              <a:gdLst/>
              <a:ahLst/>
              <a:cxnLst/>
              <a:rect l="0" t="0" r="0" b="0"/>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5" name="Shape 135"/>
            <p:cNvSpPr/>
            <p:nvPr/>
          </p:nvSpPr>
          <p:spPr>
            <a:xfrm>
              <a:off x="6147875" y="1619250"/>
              <a:ext cx="251575" cy="255850"/>
            </a:xfrm>
            <a:custGeom>
              <a:avLst/>
              <a:gdLst/>
              <a:ahLst/>
              <a:cxnLst/>
              <a:rect l="0" t="0" r="0" b="0"/>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grpSp>
    </p:spTree>
    <p:extLst>
      <p:ext uri="{BB962C8B-B14F-4D97-AF65-F5344CB8AC3E}">
        <p14:creationId xmlns:p14="http://schemas.microsoft.com/office/powerpoint/2010/main" val="6238649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133564" y="1129129"/>
            <a:ext cx="2198670" cy="1483799"/>
          </a:xfrm>
          <a:prstGeom prst="rect">
            <a:avLst/>
          </a:prstGeom>
        </p:spPr>
        <p:txBody>
          <a:bodyPr lIns="91425" tIns="91425" rIns="91425" bIns="91425" anchor="t" anchorCtr="0">
            <a:noAutofit/>
          </a:bodyPr>
          <a:lstStyle/>
          <a:p>
            <a:pPr lvl="0"/>
            <a:r>
              <a:rPr lang="en-US" dirty="0"/>
              <a:t>Patents</a:t>
            </a:r>
          </a:p>
        </p:txBody>
      </p:sp>
      <p:sp>
        <p:nvSpPr>
          <p:cNvPr id="128" name="Shape 128"/>
          <p:cNvSpPr txBox="1">
            <a:spLocks noGrp="1"/>
          </p:cNvSpPr>
          <p:nvPr>
            <p:ph type="body" idx="2"/>
          </p:nvPr>
        </p:nvSpPr>
        <p:spPr>
          <a:xfrm>
            <a:off x="2565265" y="555693"/>
            <a:ext cx="6478602" cy="3796799"/>
          </a:xfrm>
          <a:prstGeom prst="rect">
            <a:avLst/>
          </a:prstGeom>
        </p:spPr>
        <p:txBody>
          <a:bodyPr lIns="91425" tIns="91425" rIns="91425" bIns="91425" anchor="t" anchorCtr="0">
            <a:noAutofit/>
          </a:bodyPr>
          <a:lstStyle/>
          <a:p>
            <a:r>
              <a:rPr lang="en-US" sz="2800" b="1" dirty="0"/>
              <a:t>Caution needs to be exercised while publishing or presenting papers when your research is culminating in a patent.</a:t>
            </a:r>
          </a:p>
          <a:p>
            <a:pPr lvl="0"/>
            <a:endParaRPr lang="en-US" dirty="0"/>
          </a:p>
          <a:p>
            <a:pPr lvl="0">
              <a:buNone/>
            </a:pPr>
            <a:endParaRPr lang="en-US" dirty="0"/>
          </a:p>
        </p:txBody>
      </p:sp>
      <p:grpSp>
        <p:nvGrpSpPr>
          <p:cNvPr id="130" name="Shape 130"/>
          <p:cNvGrpSpPr/>
          <p:nvPr/>
        </p:nvGrpSpPr>
        <p:grpSpPr>
          <a:xfrm>
            <a:off x="1512238" y="483379"/>
            <a:ext cx="564103" cy="601050"/>
            <a:chOff x="5970800" y="1619250"/>
            <a:chExt cx="428650" cy="456725"/>
          </a:xfrm>
        </p:grpSpPr>
        <p:sp>
          <p:nvSpPr>
            <p:cNvPr id="131" name="Shape 131"/>
            <p:cNvSpPr/>
            <p:nvPr/>
          </p:nvSpPr>
          <p:spPr>
            <a:xfrm>
              <a:off x="5970800" y="1674200"/>
              <a:ext cx="377975" cy="377950"/>
            </a:xfrm>
            <a:custGeom>
              <a:avLst/>
              <a:gdLst/>
              <a:ahLst/>
              <a:cxnLst/>
              <a:rect l="0" t="0" r="0" b="0"/>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2" name="Shape 132"/>
            <p:cNvSpPr/>
            <p:nvPr/>
          </p:nvSpPr>
          <p:spPr>
            <a:xfrm>
              <a:off x="6068500" y="1771875"/>
              <a:ext cx="182575" cy="182600"/>
            </a:xfrm>
            <a:custGeom>
              <a:avLst/>
              <a:gdLst/>
              <a:ahLst/>
              <a:cxnLst/>
              <a:rect l="0" t="0" r="0" b="0"/>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3" name="Shape 133"/>
            <p:cNvSpPr/>
            <p:nvPr/>
          </p:nvSpPr>
          <p:spPr>
            <a:xfrm>
              <a:off x="5981175" y="2005125"/>
              <a:ext cx="75125" cy="70850"/>
            </a:xfrm>
            <a:custGeom>
              <a:avLst/>
              <a:gdLst/>
              <a:ahLst/>
              <a:cxnLst/>
              <a:rect l="0" t="0" r="0" b="0"/>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4" name="Shape 134"/>
            <p:cNvSpPr/>
            <p:nvPr/>
          </p:nvSpPr>
          <p:spPr>
            <a:xfrm>
              <a:off x="6263875" y="2005125"/>
              <a:ext cx="74525" cy="70850"/>
            </a:xfrm>
            <a:custGeom>
              <a:avLst/>
              <a:gdLst/>
              <a:ahLst/>
              <a:cxnLst/>
              <a:rect l="0" t="0" r="0" b="0"/>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5" name="Shape 135"/>
            <p:cNvSpPr/>
            <p:nvPr/>
          </p:nvSpPr>
          <p:spPr>
            <a:xfrm>
              <a:off x="6147875" y="1619250"/>
              <a:ext cx="251575" cy="255850"/>
            </a:xfrm>
            <a:custGeom>
              <a:avLst/>
              <a:gdLst/>
              <a:ahLst/>
              <a:cxnLst/>
              <a:rect l="0" t="0" r="0" b="0"/>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grpSp>
    </p:spTree>
    <p:extLst>
      <p:ext uri="{BB962C8B-B14F-4D97-AF65-F5344CB8AC3E}">
        <p14:creationId xmlns:p14="http://schemas.microsoft.com/office/powerpoint/2010/main" val="4030334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Shape 281"/>
          <p:cNvSpPr txBox="1">
            <a:spLocks noGrp="1"/>
          </p:cNvSpPr>
          <p:nvPr>
            <p:ph type="ctrTitle" idx="4294967295"/>
          </p:nvPr>
        </p:nvSpPr>
        <p:spPr>
          <a:xfrm>
            <a:off x="1481186" y="1126150"/>
            <a:ext cx="5741400" cy="1159799"/>
          </a:xfrm>
          <a:prstGeom prst="rect">
            <a:avLst/>
          </a:prstGeom>
        </p:spPr>
        <p:txBody>
          <a:bodyPr lIns="91425" tIns="91425" rIns="91425" bIns="91425" anchor="t" anchorCtr="0">
            <a:noAutofit/>
          </a:bodyPr>
          <a:lstStyle/>
          <a:p>
            <a:pPr lvl="0" algn="l" rtl="0">
              <a:spcBef>
                <a:spcPts val="0"/>
              </a:spcBef>
              <a:buNone/>
            </a:pPr>
            <a:r>
              <a:rPr lang="en" sz="7200">
                <a:solidFill>
                  <a:srgbClr val="000000"/>
                </a:solidFill>
              </a:rPr>
              <a:t>Thanks!</a:t>
            </a:r>
          </a:p>
        </p:txBody>
      </p:sp>
      <p:sp>
        <p:nvSpPr>
          <p:cNvPr id="282" name="Shape 282"/>
          <p:cNvSpPr txBox="1">
            <a:spLocks noGrp="1"/>
          </p:cNvSpPr>
          <p:nvPr>
            <p:ph type="body" idx="4294967295"/>
          </p:nvPr>
        </p:nvSpPr>
        <p:spPr>
          <a:xfrm>
            <a:off x="1538000" y="2228800"/>
            <a:ext cx="3586500" cy="1689000"/>
          </a:xfrm>
          <a:prstGeom prst="rect">
            <a:avLst/>
          </a:prstGeom>
        </p:spPr>
        <p:txBody>
          <a:bodyPr lIns="91425" tIns="91425" rIns="91425" bIns="91425" anchor="t" anchorCtr="0">
            <a:noAutofit/>
          </a:bodyPr>
          <a:lstStyle/>
          <a:p>
            <a:pPr lvl="0" rtl="0">
              <a:spcBef>
                <a:spcPts val="0"/>
              </a:spcBef>
              <a:spcAft>
                <a:spcPts val="1000"/>
              </a:spcAft>
              <a:buNone/>
            </a:pPr>
            <a:r>
              <a:rPr lang="en" sz="2800" b="1" dirty="0">
                <a:solidFill>
                  <a:srgbClr val="FFFFFF"/>
                </a:solidFill>
                <a:highlight>
                  <a:srgbClr val="000000"/>
                </a:highlight>
              </a:rPr>
              <a:t>Any questions?</a:t>
            </a:r>
          </a:p>
          <a:p>
            <a:pPr lvl="0" rtl="0">
              <a:spcBef>
                <a:spcPts val="0"/>
              </a:spcBef>
              <a:spcAft>
                <a:spcPts val="1000"/>
              </a:spcAft>
              <a:buNone/>
            </a:pPr>
            <a:r>
              <a:rPr lang="en" sz="2200" dirty="0">
                <a:solidFill>
                  <a:srgbClr val="FFFF00"/>
                </a:solidFill>
                <a:highlight>
                  <a:srgbClr val="000000"/>
                </a:highlight>
              </a:rPr>
              <a:t>You can find me at ranjalrajesh@gmail.com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Shape 80"/>
          <p:cNvSpPr txBox="1">
            <a:spLocks noGrp="1"/>
          </p:cNvSpPr>
          <p:nvPr>
            <p:ph type="body" idx="1"/>
          </p:nvPr>
        </p:nvSpPr>
        <p:spPr>
          <a:xfrm>
            <a:off x="2676525" y="1247775"/>
            <a:ext cx="4905300" cy="819899"/>
          </a:xfrm>
          <a:prstGeom prst="rect">
            <a:avLst/>
          </a:prstGeom>
        </p:spPr>
        <p:txBody>
          <a:bodyPr lIns="91425" tIns="91425" rIns="91425" bIns="91425" anchor="t" anchorCtr="0">
            <a:noAutofit/>
          </a:bodyPr>
          <a:lstStyle/>
          <a:p>
            <a:pPr lvl="0">
              <a:spcBef>
                <a:spcPts val="0"/>
              </a:spcBef>
              <a:buNone/>
            </a:pPr>
            <a:r>
              <a:rPr lang="en" dirty="0"/>
              <a:t>Imagination is more important than Knowledge</a:t>
            </a:r>
          </a:p>
          <a:p>
            <a:pPr lvl="0">
              <a:spcBef>
                <a:spcPts val="0"/>
              </a:spcBef>
              <a:buNone/>
            </a:pPr>
            <a:r>
              <a:rPr lang="en" dirty="0"/>
              <a:t>Knowledge is limited Imagination encircles the World!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Shape 85"/>
          <p:cNvSpPr txBox="1">
            <a:spLocks noGrp="1"/>
          </p:cNvSpPr>
          <p:nvPr>
            <p:ph type="title"/>
          </p:nvPr>
        </p:nvSpPr>
        <p:spPr>
          <a:xfrm>
            <a:off x="398150" y="1129129"/>
            <a:ext cx="1700700" cy="1483799"/>
          </a:xfrm>
          <a:prstGeom prst="rect">
            <a:avLst/>
          </a:prstGeom>
        </p:spPr>
        <p:txBody>
          <a:bodyPr lIns="91425" tIns="91425" rIns="91425" bIns="91425" anchor="t" anchorCtr="0">
            <a:noAutofit/>
          </a:bodyPr>
          <a:lstStyle/>
          <a:p>
            <a:pPr lvl="0">
              <a:spcBef>
                <a:spcPts val="0"/>
              </a:spcBef>
              <a:buNone/>
            </a:pPr>
            <a:r>
              <a:rPr lang="en" dirty="0"/>
              <a:t>Selecting a Topic for Research</a:t>
            </a:r>
          </a:p>
        </p:txBody>
      </p:sp>
      <p:sp>
        <p:nvSpPr>
          <p:cNvPr id="86" name="Shape 86"/>
          <p:cNvSpPr txBox="1">
            <a:spLocks noGrp="1"/>
          </p:cNvSpPr>
          <p:nvPr>
            <p:ph type="body" idx="1"/>
          </p:nvPr>
        </p:nvSpPr>
        <p:spPr>
          <a:xfrm>
            <a:off x="2788881" y="164814"/>
            <a:ext cx="5561100" cy="3571200"/>
          </a:xfrm>
          <a:prstGeom prst="rect">
            <a:avLst/>
          </a:prstGeom>
        </p:spPr>
        <p:txBody>
          <a:bodyPr lIns="91425" tIns="91425" rIns="91425" bIns="91425" anchor="t" anchorCtr="0">
            <a:noAutofit/>
          </a:bodyPr>
          <a:lstStyle/>
          <a:p>
            <a:pPr marL="457200" indent="-406400"/>
            <a:r>
              <a:rPr lang="en-IN" sz="2800" dirty="0"/>
              <a:t>Select a topic which is innovative and unique</a:t>
            </a:r>
            <a:endParaRPr lang="en-US" sz="2800" dirty="0"/>
          </a:p>
          <a:p>
            <a:pPr marL="457200" indent="-406400"/>
            <a:r>
              <a:rPr lang="en-IN" sz="2800" dirty="0"/>
              <a:t>RGUHS does not encourage funding of a project which has been already carried out elsewhere.</a:t>
            </a:r>
          </a:p>
          <a:p>
            <a:pPr marL="457200" indent="-406400"/>
            <a:r>
              <a:rPr lang="en-IN" sz="2800" dirty="0"/>
              <a:t>A thorough check will be done to see whether the project submitted by you is unique and has a tangible benefit to the society.</a:t>
            </a:r>
            <a:endParaRPr lang="en-US" sz="2800" dirty="0"/>
          </a:p>
          <a:p>
            <a:pPr marL="457200" indent="-406400"/>
            <a:endParaRPr lang="en-US" sz="2800" dirty="0"/>
          </a:p>
          <a:p>
            <a:pPr marL="50800" lvl="0" rtl="0">
              <a:spcBef>
                <a:spcPts val="0"/>
              </a:spcBef>
              <a:buSzPct val="100000"/>
              <a:buNone/>
            </a:pPr>
            <a:endParaRPr lang="en" sz="2800" dirty="0"/>
          </a:p>
        </p:txBody>
      </p:sp>
      <p:grpSp>
        <p:nvGrpSpPr>
          <p:cNvPr id="87" name="Shape 87"/>
          <p:cNvGrpSpPr/>
          <p:nvPr/>
        </p:nvGrpSpPr>
        <p:grpSpPr>
          <a:xfrm>
            <a:off x="1512238" y="483379"/>
            <a:ext cx="564103" cy="601050"/>
            <a:chOff x="5970800" y="1619250"/>
            <a:chExt cx="428650" cy="456725"/>
          </a:xfrm>
        </p:grpSpPr>
        <p:sp>
          <p:nvSpPr>
            <p:cNvPr id="88" name="Shape 88"/>
            <p:cNvSpPr/>
            <p:nvPr/>
          </p:nvSpPr>
          <p:spPr>
            <a:xfrm>
              <a:off x="5970800" y="1674200"/>
              <a:ext cx="377975" cy="377950"/>
            </a:xfrm>
            <a:custGeom>
              <a:avLst/>
              <a:gdLst/>
              <a:ahLst/>
              <a:cxnLst/>
              <a:rect l="0" t="0" r="0" b="0"/>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89" name="Shape 89"/>
            <p:cNvSpPr/>
            <p:nvPr/>
          </p:nvSpPr>
          <p:spPr>
            <a:xfrm>
              <a:off x="6068500" y="1771875"/>
              <a:ext cx="182575" cy="182600"/>
            </a:xfrm>
            <a:custGeom>
              <a:avLst/>
              <a:gdLst/>
              <a:ahLst/>
              <a:cxnLst/>
              <a:rect l="0" t="0" r="0" b="0"/>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90" name="Shape 90"/>
            <p:cNvSpPr/>
            <p:nvPr/>
          </p:nvSpPr>
          <p:spPr>
            <a:xfrm>
              <a:off x="5981175" y="2005125"/>
              <a:ext cx="75125" cy="70850"/>
            </a:xfrm>
            <a:custGeom>
              <a:avLst/>
              <a:gdLst/>
              <a:ahLst/>
              <a:cxnLst/>
              <a:rect l="0" t="0" r="0" b="0"/>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91" name="Shape 91"/>
            <p:cNvSpPr/>
            <p:nvPr/>
          </p:nvSpPr>
          <p:spPr>
            <a:xfrm>
              <a:off x="6263875" y="2005125"/>
              <a:ext cx="74525" cy="70850"/>
            </a:xfrm>
            <a:custGeom>
              <a:avLst/>
              <a:gdLst/>
              <a:ahLst/>
              <a:cxnLst/>
              <a:rect l="0" t="0" r="0" b="0"/>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92" name="Shape 92"/>
            <p:cNvSpPr/>
            <p:nvPr/>
          </p:nvSpPr>
          <p:spPr>
            <a:xfrm>
              <a:off x="6147875" y="1619250"/>
              <a:ext cx="251575" cy="255850"/>
            </a:xfrm>
            <a:custGeom>
              <a:avLst/>
              <a:gdLst/>
              <a:ahLst/>
              <a:cxnLst/>
              <a:rect l="0" t="0" r="0" b="0"/>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Shape 85"/>
          <p:cNvSpPr txBox="1">
            <a:spLocks noGrp="1"/>
          </p:cNvSpPr>
          <p:nvPr>
            <p:ph type="title"/>
          </p:nvPr>
        </p:nvSpPr>
        <p:spPr>
          <a:xfrm>
            <a:off x="398150" y="1129129"/>
            <a:ext cx="1700700" cy="1483799"/>
          </a:xfrm>
          <a:prstGeom prst="rect">
            <a:avLst/>
          </a:prstGeom>
        </p:spPr>
        <p:txBody>
          <a:bodyPr lIns="91425" tIns="91425" rIns="91425" bIns="91425" anchor="t" anchorCtr="0">
            <a:noAutofit/>
          </a:bodyPr>
          <a:lstStyle/>
          <a:p>
            <a:pPr lvl="0">
              <a:spcBef>
                <a:spcPts val="0"/>
              </a:spcBef>
              <a:buNone/>
            </a:pPr>
            <a:r>
              <a:rPr lang="en" dirty="0"/>
              <a:t>Selecting a Topic for Research</a:t>
            </a:r>
          </a:p>
        </p:txBody>
      </p:sp>
      <p:sp>
        <p:nvSpPr>
          <p:cNvPr id="86" name="Shape 86"/>
          <p:cNvSpPr txBox="1">
            <a:spLocks noGrp="1"/>
          </p:cNvSpPr>
          <p:nvPr>
            <p:ph type="body" idx="1"/>
          </p:nvPr>
        </p:nvSpPr>
        <p:spPr>
          <a:xfrm>
            <a:off x="2788881" y="164814"/>
            <a:ext cx="5561100" cy="3571200"/>
          </a:xfrm>
          <a:prstGeom prst="rect">
            <a:avLst/>
          </a:prstGeom>
        </p:spPr>
        <p:txBody>
          <a:bodyPr lIns="91425" tIns="91425" rIns="91425" bIns="91425" anchor="t" anchorCtr="0">
            <a:noAutofit/>
          </a:bodyPr>
          <a:lstStyle/>
          <a:p>
            <a:pPr lvl="0"/>
            <a:r>
              <a:rPr lang="en-IN" sz="2800" dirty="0"/>
              <a:t>No topic selected should be related to a Ph.D. study which is being carried out or which is proposed to be carried out in future.</a:t>
            </a:r>
            <a:endParaRPr lang="en-US" sz="2800" dirty="0"/>
          </a:p>
          <a:p>
            <a:pPr lvl="0"/>
            <a:r>
              <a:rPr lang="en-IN" sz="2800" dirty="0"/>
              <a:t>If a PI wishes the same project to be funded by 2 or more funding agencies including RGUHS it has to be mentioned in advance.</a:t>
            </a:r>
            <a:endParaRPr lang="en-US" sz="2800" dirty="0"/>
          </a:p>
          <a:p>
            <a:pPr marL="50800" lvl="0" rtl="0">
              <a:spcBef>
                <a:spcPts val="0"/>
              </a:spcBef>
              <a:buSzPct val="100000"/>
              <a:buNone/>
            </a:pPr>
            <a:endParaRPr lang="en" sz="2800" dirty="0"/>
          </a:p>
        </p:txBody>
      </p:sp>
      <p:grpSp>
        <p:nvGrpSpPr>
          <p:cNvPr id="87" name="Shape 87"/>
          <p:cNvGrpSpPr/>
          <p:nvPr/>
        </p:nvGrpSpPr>
        <p:grpSpPr>
          <a:xfrm>
            <a:off x="1512238" y="483379"/>
            <a:ext cx="564103" cy="601050"/>
            <a:chOff x="5970800" y="1619250"/>
            <a:chExt cx="428650" cy="456725"/>
          </a:xfrm>
        </p:grpSpPr>
        <p:sp>
          <p:nvSpPr>
            <p:cNvPr id="88" name="Shape 88"/>
            <p:cNvSpPr/>
            <p:nvPr/>
          </p:nvSpPr>
          <p:spPr>
            <a:xfrm>
              <a:off x="5970800" y="1674200"/>
              <a:ext cx="377975" cy="377950"/>
            </a:xfrm>
            <a:custGeom>
              <a:avLst/>
              <a:gdLst/>
              <a:ahLst/>
              <a:cxnLst/>
              <a:rect l="0" t="0" r="0" b="0"/>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89" name="Shape 89"/>
            <p:cNvSpPr/>
            <p:nvPr/>
          </p:nvSpPr>
          <p:spPr>
            <a:xfrm>
              <a:off x="6068500" y="1771875"/>
              <a:ext cx="182575" cy="182600"/>
            </a:xfrm>
            <a:custGeom>
              <a:avLst/>
              <a:gdLst/>
              <a:ahLst/>
              <a:cxnLst/>
              <a:rect l="0" t="0" r="0" b="0"/>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90" name="Shape 90"/>
            <p:cNvSpPr/>
            <p:nvPr/>
          </p:nvSpPr>
          <p:spPr>
            <a:xfrm>
              <a:off x="5981175" y="2005125"/>
              <a:ext cx="75125" cy="70850"/>
            </a:xfrm>
            <a:custGeom>
              <a:avLst/>
              <a:gdLst/>
              <a:ahLst/>
              <a:cxnLst/>
              <a:rect l="0" t="0" r="0" b="0"/>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91" name="Shape 91"/>
            <p:cNvSpPr/>
            <p:nvPr/>
          </p:nvSpPr>
          <p:spPr>
            <a:xfrm>
              <a:off x="6263875" y="2005125"/>
              <a:ext cx="74525" cy="70850"/>
            </a:xfrm>
            <a:custGeom>
              <a:avLst/>
              <a:gdLst/>
              <a:ahLst/>
              <a:cxnLst/>
              <a:rect l="0" t="0" r="0" b="0"/>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92" name="Shape 92"/>
            <p:cNvSpPr/>
            <p:nvPr/>
          </p:nvSpPr>
          <p:spPr>
            <a:xfrm>
              <a:off x="6147875" y="1619250"/>
              <a:ext cx="251575" cy="255850"/>
            </a:xfrm>
            <a:custGeom>
              <a:avLst/>
              <a:gdLst/>
              <a:ahLst/>
              <a:cxnLst/>
              <a:rect l="0" t="0" r="0" b="0"/>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grpSp>
    </p:spTree>
    <p:extLst>
      <p:ext uri="{BB962C8B-B14F-4D97-AF65-F5344CB8AC3E}">
        <p14:creationId xmlns:p14="http://schemas.microsoft.com/office/powerpoint/2010/main" val="1069374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Shape 113"/>
          <p:cNvSpPr txBox="1">
            <a:spLocks noGrp="1"/>
          </p:cNvSpPr>
          <p:nvPr>
            <p:ph type="body" idx="1"/>
          </p:nvPr>
        </p:nvSpPr>
        <p:spPr>
          <a:xfrm>
            <a:off x="3082175" y="1091725"/>
            <a:ext cx="2623200" cy="3834300"/>
          </a:xfrm>
          <a:prstGeom prst="rect">
            <a:avLst/>
          </a:prstGeom>
        </p:spPr>
        <p:txBody>
          <a:bodyPr lIns="91425" tIns="91425" rIns="91425" bIns="91425" anchor="t" anchorCtr="0">
            <a:noAutofit/>
          </a:bodyPr>
          <a:lstStyle/>
          <a:p>
            <a:pPr lvl="0"/>
            <a:r>
              <a:rPr lang="en-US" dirty="0"/>
              <a:t>In the event of PI leaving the project in midway due to unforeseen circumstances the Co PI should be able to take over and complete the project successfully.</a:t>
            </a:r>
          </a:p>
        </p:txBody>
      </p:sp>
      <p:sp>
        <p:nvSpPr>
          <p:cNvPr id="114" name="Shape 114"/>
          <p:cNvSpPr txBox="1">
            <a:spLocks noGrp="1"/>
          </p:cNvSpPr>
          <p:nvPr>
            <p:ph type="title"/>
          </p:nvPr>
        </p:nvSpPr>
        <p:spPr>
          <a:xfrm>
            <a:off x="92467" y="1129129"/>
            <a:ext cx="2250041" cy="1483799"/>
          </a:xfrm>
          <a:prstGeom prst="rect">
            <a:avLst/>
          </a:prstGeom>
        </p:spPr>
        <p:txBody>
          <a:bodyPr lIns="91425" tIns="91425" rIns="91425" bIns="91425" anchor="t" anchorCtr="0">
            <a:noAutofit/>
          </a:bodyPr>
          <a:lstStyle/>
          <a:p>
            <a:pPr lvl="0"/>
            <a:r>
              <a:rPr lang="en-US" dirty="0"/>
              <a:t>Selecting a co-investigator</a:t>
            </a:r>
          </a:p>
        </p:txBody>
      </p:sp>
      <p:sp>
        <p:nvSpPr>
          <p:cNvPr id="115" name="Shape 115"/>
          <p:cNvSpPr txBox="1">
            <a:spLocks noGrp="1"/>
          </p:cNvSpPr>
          <p:nvPr>
            <p:ph type="body" idx="2"/>
          </p:nvPr>
        </p:nvSpPr>
        <p:spPr>
          <a:xfrm>
            <a:off x="5863322" y="991190"/>
            <a:ext cx="2623200" cy="3834300"/>
          </a:xfrm>
          <a:prstGeom prst="rect">
            <a:avLst/>
          </a:prstGeom>
        </p:spPr>
        <p:txBody>
          <a:bodyPr lIns="91425" tIns="91425" rIns="91425" bIns="91425" anchor="t" anchorCtr="0">
            <a:noAutofit/>
          </a:bodyPr>
          <a:lstStyle/>
          <a:p>
            <a:pPr lvl="0"/>
            <a:r>
              <a:rPr lang="en-US" dirty="0"/>
              <a:t>In situations where expertise is required, which is not available in your institution and this is vital for completing your project you can have Co PI from other Institution, hence in such situations a project can have 2 Co PI’s.</a:t>
            </a:r>
          </a:p>
        </p:txBody>
      </p:sp>
      <p:grpSp>
        <p:nvGrpSpPr>
          <p:cNvPr id="116" name="Shape 116"/>
          <p:cNvGrpSpPr/>
          <p:nvPr/>
        </p:nvGrpSpPr>
        <p:grpSpPr>
          <a:xfrm>
            <a:off x="1512238" y="483379"/>
            <a:ext cx="564103" cy="601050"/>
            <a:chOff x="5970800" y="1619250"/>
            <a:chExt cx="428650" cy="456725"/>
          </a:xfrm>
        </p:grpSpPr>
        <p:sp>
          <p:nvSpPr>
            <p:cNvPr id="117" name="Shape 117"/>
            <p:cNvSpPr/>
            <p:nvPr/>
          </p:nvSpPr>
          <p:spPr>
            <a:xfrm>
              <a:off x="5970800" y="1674200"/>
              <a:ext cx="377975" cy="377950"/>
            </a:xfrm>
            <a:custGeom>
              <a:avLst/>
              <a:gdLst/>
              <a:ahLst/>
              <a:cxnLst/>
              <a:rect l="0" t="0" r="0" b="0"/>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18" name="Shape 118"/>
            <p:cNvSpPr/>
            <p:nvPr/>
          </p:nvSpPr>
          <p:spPr>
            <a:xfrm>
              <a:off x="6068500" y="1771875"/>
              <a:ext cx="182575" cy="182600"/>
            </a:xfrm>
            <a:custGeom>
              <a:avLst/>
              <a:gdLst/>
              <a:ahLst/>
              <a:cxnLst/>
              <a:rect l="0" t="0" r="0" b="0"/>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19" name="Shape 119"/>
            <p:cNvSpPr/>
            <p:nvPr/>
          </p:nvSpPr>
          <p:spPr>
            <a:xfrm>
              <a:off x="5981175" y="2005125"/>
              <a:ext cx="75125" cy="70850"/>
            </a:xfrm>
            <a:custGeom>
              <a:avLst/>
              <a:gdLst/>
              <a:ahLst/>
              <a:cxnLst/>
              <a:rect l="0" t="0" r="0" b="0"/>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20" name="Shape 120"/>
            <p:cNvSpPr/>
            <p:nvPr/>
          </p:nvSpPr>
          <p:spPr>
            <a:xfrm>
              <a:off x="6263875" y="2005125"/>
              <a:ext cx="74525" cy="70850"/>
            </a:xfrm>
            <a:custGeom>
              <a:avLst/>
              <a:gdLst/>
              <a:ahLst/>
              <a:cxnLst/>
              <a:rect l="0" t="0" r="0" b="0"/>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21" name="Shape 121"/>
            <p:cNvSpPr/>
            <p:nvPr/>
          </p:nvSpPr>
          <p:spPr>
            <a:xfrm>
              <a:off x="6147875" y="1619250"/>
              <a:ext cx="251575" cy="255850"/>
            </a:xfrm>
            <a:custGeom>
              <a:avLst/>
              <a:gdLst/>
              <a:ahLst/>
              <a:cxnLst/>
              <a:rect l="0" t="0" r="0" b="0"/>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Shape 113"/>
          <p:cNvSpPr txBox="1">
            <a:spLocks noGrp="1"/>
          </p:cNvSpPr>
          <p:nvPr>
            <p:ph type="body" idx="1"/>
          </p:nvPr>
        </p:nvSpPr>
        <p:spPr>
          <a:xfrm>
            <a:off x="3082175" y="1091725"/>
            <a:ext cx="2623200" cy="3834300"/>
          </a:xfrm>
          <a:prstGeom prst="rect">
            <a:avLst/>
          </a:prstGeom>
        </p:spPr>
        <p:txBody>
          <a:bodyPr lIns="91425" tIns="91425" rIns="91425" bIns="91425" anchor="t" anchorCtr="0">
            <a:noAutofit/>
          </a:bodyPr>
          <a:lstStyle/>
          <a:p>
            <a:pPr lvl="0"/>
            <a:r>
              <a:rPr lang="en-US" dirty="0"/>
              <a:t>A PI and/or Co PI should not be a Ph.D. student</a:t>
            </a:r>
          </a:p>
        </p:txBody>
      </p:sp>
      <p:sp>
        <p:nvSpPr>
          <p:cNvPr id="114" name="Shape 114"/>
          <p:cNvSpPr txBox="1">
            <a:spLocks noGrp="1"/>
          </p:cNvSpPr>
          <p:nvPr>
            <p:ph type="title"/>
          </p:nvPr>
        </p:nvSpPr>
        <p:spPr>
          <a:xfrm>
            <a:off x="92467" y="1129129"/>
            <a:ext cx="2250041" cy="1483799"/>
          </a:xfrm>
          <a:prstGeom prst="rect">
            <a:avLst/>
          </a:prstGeom>
        </p:spPr>
        <p:txBody>
          <a:bodyPr lIns="91425" tIns="91425" rIns="91425" bIns="91425" anchor="t" anchorCtr="0">
            <a:noAutofit/>
          </a:bodyPr>
          <a:lstStyle/>
          <a:p>
            <a:pPr lvl="0"/>
            <a:r>
              <a:rPr lang="en-US" dirty="0"/>
              <a:t>Selecting a co-investigator</a:t>
            </a:r>
          </a:p>
        </p:txBody>
      </p:sp>
      <p:sp>
        <p:nvSpPr>
          <p:cNvPr id="115" name="Shape 115"/>
          <p:cNvSpPr txBox="1">
            <a:spLocks noGrp="1"/>
          </p:cNvSpPr>
          <p:nvPr>
            <p:ph type="body" idx="2"/>
          </p:nvPr>
        </p:nvSpPr>
        <p:spPr>
          <a:xfrm>
            <a:off x="5863322" y="991190"/>
            <a:ext cx="2623200" cy="3834300"/>
          </a:xfrm>
          <a:prstGeom prst="rect">
            <a:avLst/>
          </a:prstGeom>
        </p:spPr>
        <p:txBody>
          <a:bodyPr lIns="91425" tIns="91425" rIns="91425" bIns="91425" anchor="t" anchorCtr="0">
            <a:noAutofit/>
          </a:bodyPr>
          <a:lstStyle/>
          <a:p>
            <a:pPr lvl="0"/>
            <a:r>
              <a:rPr lang="en-US" dirty="0"/>
              <a:t>Candidates pursuing Ph.D. can be appointed as Junior assistant or as Research Assistant</a:t>
            </a:r>
          </a:p>
        </p:txBody>
      </p:sp>
      <p:grpSp>
        <p:nvGrpSpPr>
          <p:cNvPr id="116" name="Shape 116"/>
          <p:cNvGrpSpPr/>
          <p:nvPr/>
        </p:nvGrpSpPr>
        <p:grpSpPr>
          <a:xfrm>
            <a:off x="1512238" y="483379"/>
            <a:ext cx="564103" cy="601050"/>
            <a:chOff x="5970800" y="1619250"/>
            <a:chExt cx="428650" cy="456725"/>
          </a:xfrm>
        </p:grpSpPr>
        <p:sp>
          <p:nvSpPr>
            <p:cNvPr id="117" name="Shape 117"/>
            <p:cNvSpPr/>
            <p:nvPr/>
          </p:nvSpPr>
          <p:spPr>
            <a:xfrm>
              <a:off x="5970800" y="1674200"/>
              <a:ext cx="377975" cy="377950"/>
            </a:xfrm>
            <a:custGeom>
              <a:avLst/>
              <a:gdLst/>
              <a:ahLst/>
              <a:cxnLst/>
              <a:rect l="0" t="0" r="0" b="0"/>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18" name="Shape 118"/>
            <p:cNvSpPr/>
            <p:nvPr/>
          </p:nvSpPr>
          <p:spPr>
            <a:xfrm>
              <a:off x="6068500" y="1771875"/>
              <a:ext cx="182575" cy="182600"/>
            </a:xfrm>
            <a:custGeom>
              <a:avLst/>
              <a:gdLst/>
              <a:ahLst/>
              <a:cxnLst/>
              <a:rect l="0" t="0" r="0" b="0"/>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19" name="Shape 119"/>
            <p:cNvSpPr/>
            <p:nvPr/>
          </p:nvSpPr>
          <p:spPr>
            <a:xfrm>
              <a:off x="5981175" y="2005125"/>
              <a:ext cx="75125" cy="70850"/>
            </a:xfrm>
            <a:custGeom>
              <a:avLst/>
              <a:gdLst/>
              <a:ahLst/>
              <a:cxnLst/>
              <a:rect l="0" t="0" r="0" b="0"/>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20" name="Shape 120"/>
            <p:cNvSpPr/>
            <p:nvPr/>
          </p:nvSpPr>
          <p:spPr>
            <a:xfrm>
              <a:off x="6263875" y="2005125"/>
              <a:ext cx="74525" cy="70850"/>
            </a:xfrm>
            <a:custGeom>
              <a:avLst/>
              <a:gdLst/>
              <a:ahLst/>
              <a:cxnLst/>
              <a:rect l="0" t="0" r="0" b="0"/>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21" name="Shape 121"/>
            <p:cNvSpPr/>
            <p:nvPr/>
          </p:nvSpPr>
          <p:spPr>
            <a:xfrm>
              <a:off x="6147875" y="1619250"/>
              <a:ext cx="251575" cy="255850"/>
            </a:xfrm>
            <a:custGeom>
              <a:avLst/>
              <a:gdLst/>
              <a:ahLst/>
              <a:cxnLst/>
              <a:rect l="0" t="0" r="0" b="0"/>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grpSp>
    </p:spTree>
    <p:extLst>
      <p:ext uri="{BB962C8B-B14F-4D97-AF65-F5344CB8AC3E}">
        <p14:creationId xmlns:p14="http://schemas.microsoft.com/office/powerpoint/2010/main" val="2760316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133564" y="1129129"/>
            <a:ext cx="2198670" cy="1483799"/>
          </a:xfrm>
          <a:prstGeom prst="rect">
            <a:avLst/>
          </a:prstGeom>
        </p:spPr>
        <p:txBody>
          <a:bodyPr lIns="91425" tIns="91425" rIns="91425" bIns="91425" anchor="t" anchorCtr="0">
            <a:noAutofit/>
          </a:bodyPr>
          <a:lstStyle/>
          <a:p>
            <a:pPr lvl="0"/>
            <a:r>
              <a:rPr lang="en-US" dirty="0"/>
              <a:t>Submission of the Project to RGUHS</a:t>
            </a:r>
          </a:p>
        </p:txBody>
      </p:sp>
      <p:sp>
        <p:nvSpPr>
          <p:cNvPr id="127" name="Shape 127"/>
          <p:cNvSpPr txBox="1">
            <a:spLocks noGrp="1"/>
          </p:cNvSpPr>
          <p:nvPr>
            <p:ph type="body" idx="1"/>
          </p:nvPr>
        </p:nvSpPr>
        <p:spPr>
          <a:xfrm>
            <a:off x="2907250" y="1129125"/>
            <a:ext cx="1842900" cy="3796799"/>
          </a:xfrm>
          <a:prstGeom prst="rect">
            <a:avLst/>
          </a:prstGeom>
        </p:spPr>
        <p:txBody>
          <a:bodyPr lIns="91425" tIns="91425" rIns="91425" bIns="91425" anchor="t" anchorCtr="0">
            <a:noAutofit/>
          </a:bodyPr>
          <a:lstStyle/>
          <a:p>
            <a:pPr lvl="0" rtl="0">
              <a:spcBef>
                <a:spcPts val="0"/>
              </a:spcBef>
              <a:buNone/>
            </a:pPr>
            <a:r>
              <a:rPr lang="en" b="1" dirty="0"/>
              <a:t>Format</a:t>
            </a:r>
          </a:p>
          <a:p>
            <a:pPr lvl="0"/>
            <a:r>
              <a:rPr lang="en-US" dirty="0"/>
              <a:t>Please follow the format issued by RGUHS</a:t>
            </a:r>
          </a:p>
        </p:txBody>
      </p:sp>
      <p:sp>
        <p:nvSpPr>
          <p:cNvPr id="128" name="Shape 128"/>
          <p:cNvSpPr txBox="1">
            <a:spLocks noGrp="1"/>
          </p:cNvSpPr>
          <p:nvPr>
            <p:ph type="body" idx="2"/>
          </p:nvPr>
        </p:nvSpPr>
        <p:spPr>
          <a:xfrm>
            <a:off x="4844761" y="1129125"/>
            <a:ext cx="1842900" cy="3796799"/>
          </a:xfrm>
          <a:prstGeom prst="rect">
            <a:avLst/>
          </a:prstGeom>
        </p:spPr>
        <p:txBody>
          <a:bodyPr lIns="91425" tIns="91425" rIns="91425" bIns="91425" anchor="t" anchorCtr="0">
            <a:noAutofit/>
          </a:bodyPr>
          <a:lstStyle/>
          <a:p>
            <a:pPr lvl="0" rtl="0">
              <a:spcBef>
                <a:spcPts val="0"/>
              </a:spcBef>
              <a:buNone/>
            </a:pPr>
            <a:r>
              <a:rPr lang="en" b="1" dirty="0"/>
              <a:t>Guidelines</a:t>
            </a:r>
          </a:p>
          <a:p>
            <a:pPr lvl="0"/>
            <a:r>
              <a:rPr lang="en-US" dirty="0"/>
              <a:t>Follow the guidelines mentioned for the project proposal submission</a:t>
            </a:r>
          </a:p>
        </p:txBody>
      </p:sp>
      <p:sp>
        <p:nvSpPr>
          <p:cNvPr id="129" name="Shape 129"/>
          <p:cNvSpPr txBox="1">
            <a:spLocks noGrp="1"/>
          </p:cNvSpPr>
          <p:nvPr>
            <p:ph type="body" idx="3"/>
          </p:nvPr>
        </p:nvSpPr>
        <p:spPr>
          <a:xfrm>
            <a:off x="6782273" y="1129125"/>
            <a:ext cx="1842900" cy="3796799"/>
          </a:xfrm>
          <a:prstGeom prst="rect">
            <a:avLst/>
          </a:prstGeom>
        </p:spPr>
        <p:txBody>
          <a:bodyPr lIns="91425" tIns="91425" rIns="91425" bIns="91425" anchor="t" anchorCtr="0">
            <a:noAutofit/>
          </a:bodyPr>
          <a:lstStyle/>
          <a:p>
            <a:pPr lvl="0" rtl="0">
              <a:spcBef>
                <a:spcPts val="0"/>
              </a:spcBef>
              <a:buNone/>
            </a:pPr>
            <a:r>
              <a:rPr lang="en" b="1" dirty="0"/>
              <a:t>Time frame</a:t>
            </a:r>
          </a:p>
          <a:p>
            <a:pPr lvl="0"/>
            <a:r>
              <a:rPr lang="en-US" dirty="0"/>
              <a:t>Submit a realistic project which can be completed within the set time of 2 years</a:t>
            </a:r>
          </a:p>
          <a:p>
            <a:pPr lvl="0">
              <a:spcBef>
                <a:spcPts val="0"/>
              </a:spcBef>
              <a:buNone/>
            </a:pPr>
            <a:endParaRPr dirty="0"/>
          </a:p>
        </p:txBody>
      </p:sp>
      <p:grpSp>
        <p:nvGrpSpPr>
          <p:cNvPr id="130" name="Shape 130"/>
          <p:cNvGrpSpPr/>
          <p:nvPr/>
        </p:nvGrpSpPr>
        <p:grpSpPr>
          <a:xfrm>
            <a:off x="1512238" y="483379"/>
            <a:ext cx="564103" cy="601050"/>
            <a:chOff x="5970800" y="1619250"/>
            <a:chExt cx="428650" cy="456725"/>
          </a:xfrm>
        </p:grpSpPr>
        <p:sp>
          <p:nvSpPr>
            <p:cNvPr id="131" name="Shape 131"/>
            <p:cNvSpPr/>
            <p:nvPr/>
          </p:nvSpPr>
          <p:spPr>
            <a:xfrm>
              <a:off x="5970800" y="1674200"/>
              <a:ext cx="377975" cy="377950"/>
            </a:xfrm>
            <a:custGeom>
              <a:avLst/>
              <a:gdLst/>
              <a:ahLst/>
              <a:cxnLst/>
              <a:rect l="0" t="0" r="0" b="0"/>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2" name="Shape 132"/>
            <p:cNvSpPr/>
            <p:nvPr/>
          </p:nvSpPr>
          <p:spPr>
            <a:xfrm>
              <a:off x="6068500" y="1771875"/>
              <a:ext cx="182575" cy="182600"/>
            </a:xfrm>
            <a:custGeom>
              <a:avLst/>
              <a:gdLst/>
              <a:ahLst/>
              <a:cxnLst/>
              <a:rect l="0" t="0" r="0" b="0"/>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3" name="Shape 133"/>
            <p:cNvSpPr/>
            <p:nvPr/>
          </p:nvSpPr>
          <p:spPr>
            <a:xfrm>
              <a:off x="5981175" y="2005125"/>
              <a:ext cx="75125" cy="70850"/>
            </a:xfrm>
            <a:custGeom>
              <a:avLst/>
              <a:gdLst/>
              <a:ahLst/>
              <a:cxnLst/>
              <a:rect l="0" t="0" r="0" b="0"/>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4" name="Shape 134"/>
            <p:cNvSpPr/>
            <p:nvPr/>
          </p:nvSpPr>
          <p:spPr>
            <a:xfrm>
              <a:off x="6263875" y="2005125"/>
              <a:ext cx="74525" cy="70850"/>
            </a:xfrm>
            <a:custGeom>
              <a:avLst/>
              <a:gdLst/>
              <a:ahLst/>
              <a:cxnLst/>
              <a:rect l="0" t="0" r="0" b="0"/>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5" name="Shape 135"/>
            <p:cNvSpPr/>
            <p:nvPr/>
          </p:nvSpPr>
          <p:spPr>
            <a:xfrm>
              <a:off x="6147875" y="1619250"/>
              <a:ext cx="251575" cy="255850"/>
            </a:xfrm>
            <a:custGeom>
              <a:avLst/>
              <a:gdLst/>
              <a:ahLst/>
              <a:cxnLst/>
              <a:rect l="0" t="0" r="0" b="0"/>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133564" y="1129129"/>
            <a:ext cx="2198670" cy="1483799"/>
          </a:xfrm>
          <a:prstGeom prst="rect">
            <a:avLst/>
          </a:prstGeom>
        </p:spPr>
        <p:txBody>
          <a:bodyPr lIns="91425" tIns="91425" rIns="91425" bIns="91425" anchor="t" anchorCtr="0">
            <a:noAutofit/>
          </a:bodyPr>
          <a:lstStyle/>
          <a:p>
            <a:pPr lvl="0"/>
            <a:r>
              <a:rPr lang="en-US" dirty="0"/>
              <a:t>Submission of the Project to RGUHS</a:t>
            </a:r>
          </a:p>
        </p:txBody>
      </p:sp>
      <p:sp>
        <p:nvSpPr>
          <p:cNvPr id="127" name="Shape 127"/>
          <p:cNvSpPr txBox="1">
            <a:spLocks noGrp="1"/>
          </p:cNvSpPr>
          <p:nvPr>
            <p:ph type="body" idx="1"/>
          </p:nvPr>
        </p:nvSpPr>
        <p:spPr>
          <a:xfrm>
            <a:off x="2679279" y="0"/>
            <a:ext cx="2070869" cy="3796799"/>
          </a:xfrm>
          <a:prstGeom prst="rect">
            <a:avLst/>
          </a:prstGeom>
        </p:spPr>
        <p:txBody>
          <a:bodyPr lIns="91425" tIns="91425" rIns="91425" bIns="91425" anchor="t" anchorCtr="0">
            <a:noAutofit/>
          </a:bodyPr>
          <a:lstStyle/>
          <a:p>
            <a:pPr lvl="0" rtl="0">
              <a:spcBef>
                <a:spcPts val="0"/>
              </a:spcBef>
              <a:buNone/>
            </a:pPr>
            <a:r>
              <a:rPr lang="en" b="1" dirty="0"/>
              <a:t>Budget</a:t>
            </a:r>
          </a:p>
          <a:p>
            <a:pPr lvl="0"/>
            <a:r>
              <a:rPr lang="en-US" dirty="0"/>
              <a:t>Be precise in preparing the budget because once sanctioned the budget cannot be increased at later stages due to cost escalation. In such conditions the parent institution where the PI is working will have to bear the cost</a:t>
            </a:r>
          </a:p>
        </p:txBody>
      </p:sp>
      <p:sp>
        <p:nvSpPr>
          <p:cNvPr id="128" name="Shape 128"/>
          <p:cNvSpPr txBox="1">
            <a:spLocks noGrp="1"/>
          </p:cNvSpPr>
          <p:nvPr>
            <p:ph type="body" idx="2"/>
          </p:nvPr>
        </p:nvSpPr>
        <p:spPr>
          <a:xfrm>
            <a:off x="4750147" y="19516"/>
            <a:ext cx="3130132" cy="3796799"/>
          </a:xfrm>
          <a:prstGeom prst="rect">
            <a:avLst/>
          </a:prstGeom>
        </p:spPr>
        <p:txBody>
          <a:bodyPr lIns="91425" tIns="91425" rIns="91425" bIns="91425" anchor="t" anchorCtr="0">
            <a:noAutofit/>
          </a:bodyPr>
          <a:lstStyle/>
          <a:p>
            <a:pPr lvl="0" rtl="0">
              <a:spcBef>
                <a:spcPts val="0"/>
              </a:spcBef>
              <a:buNone/>
            </a:pPr>
            <a:r>
              <a:rPr lang="en" b="1" dirty="0"/>
              <a:t>Inclusions</a:t>
            </a:r>
          </a:p>
          <a:p>
            <a:r>
              <a:rPr lang="en-US" dirty="0"/>
              <a:t>The travel and other costs related to attending a seminar/conference where a paper/poster presentation is being done can be covered under the sanctioned amount but subject to condition that this cost along with payments to Research Assistant should not cross 30% of the total project cost.</a:t>
            </a:r>
          </a:p>
          <a:p>
            <a:pPr lvl="0"/>
            <a:endParaRPr lang="en-US" dirty="0"/>
          </a:p>
        </p:txBody>
      </p:sp>
      <p:grpSp>
        <p:nvGrpSpPr>
          <p:cNvPr id="130" name="Shape 130"/>
          <p:cNvGrpSpPr/>
          <p:nvPr/>
        </p:nvGrpSpPr>
        <p:grpSpPr>
          <a:xfrm>
            <a:off x="1512238" y="483379"/>
            <a:ext cx="564103" cy="601050"/>
            <a:chOff x="5970800" y="1619250"/>
            <a:chExt cx="428650" cy="456725"/>
          </a:xfrm>
        </p:grpSpPr>
        <p:sp>
          <p:nvSpPr>
            <p:cNvPr id="131" name="Shape 131"/>
            <p:cNvSpPr/>
            <p:nvPr/>
          </p:nvSpPr>
          <p:spPr>
            <a:xfrm>
              <a:off x="5970800" y="1674200"/>
              <a:ext cx="377975" cy="377950"/>
            </a:xfrm>
            <a:custGeom>
              <a:avLst/>
              <a:gdLst/>
              <a:ahLst/>
              <a:cxnLst/>
              <a:rect l="0" t="0" r="0" b="0"/>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2" name="Shape 132"/>
            <p:cNvSpPr/>
            <p:nvPr/>
          </p:nvSpPr>
          <p:spPr>
            <a:xfrm>
              <a:off x="6068500" y="1771875"/>
              <a:ext cx="182575" cy="182600"/>
            </a:xfrm>
            <a:custGeom>
              <a:avLst/>
              <a:gdLst/>
              <a:ahLst/>
              <a:cxnLst/>
              <a:rect l="0" t="0" r="0" b="0"/>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3" name="Shape 133"/>
            <p:cNvSpPr/>
            <p:nvPr/>
          </p:nvSpPr>
          <p:spPr>
            <a:xfrm>
              <a:off x="5981175" y="2005125"/>
              <a:ext cx="75125" cy="70850"/>
            </a:xfrm>
            <a:custGeom>
              <a:avLst/>
              <a:gdLst/>
              <a:ahLst/>
              <a:cxnLst/>
              <a:rect l="0" t="0" r="0" b="0"/>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4" name="Shape 134"/>
            <p:cNvSpPr/>
            <p:nvPr/>
          </p:nvSpPr>
          <p:spPr>
            <a:xfrm>
              <a:off x="6263875" y="2005125"/>
              <a:ext cx="74525" cy="70850"/>
            </a:xfrm>
            <a:custGeom>
              <a:avLst/>
              <a:gdLst/>
              <a:ahLst/>
              <a:cxnLst/>
              <a:rect l="0" t="0" r="0" b="0"/>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sp>
          <p:nvSpPr>
            <p:cNvPr id="135" name="Shape 135"/>
            <p:cNvSpPr/>
            <p:nvPr/>
          </p:nvSpPr>
          <p:spPr>
            <a:xfrm>
              <a:off x="6147875" y="1619250"/>
              <a:ext cx="251575" cy="255850"/>
            </a:xfrm>
            <a:custGeom>
              <a:avLst/>
              <a:gdLst/>
              <a:ahLst/>
              <a:cxnLst/>
              <a:rect l="0" t="0" r="0" b="0"/>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solidFill>
              <a:srgbClr val="FFFF00"/>
            </a:solidFill>
            <a:ln>
              <a:noFill/>
            </a:ln>
          </p:spPr>
          <p:txBody>
            <a:bodyPr lIns="91425" tIns="91425" rIns="91425" bIns="91425" anchor="ctr" anchorCtr="0">
              <a:noAutofit/>
            </a:bodyPr>
            <a:lstStyle/>
            <a:p>
              <a:pPr lvl="0">
                <a:spcBef>
                  <a:spcPts val="0"/>
                </a:spcBef>
                <a:buNone/>
              </a:pPr>
              <a:endParaRPr dirty="0"/>
            </a:p>
          </p:txBody>
        </p:sp>
      </p:grpSp>
    </p:spTree>
    <p:extLst>
      <p:ext uri="{BB962C8B-B14F-4D97-AF65-F5344CB8AC3E}">
        <p14:creationId xmlns:p14="http://schemas.microsoft.com/office/powerpoint/2010/main" val="4118570178"/>
      </p:ext>
    </p:extLst>
  </p:cSld>
  <p:clrMapOvr>
    <a:masterClrMapping/>
  </p:clrMapOvr>
</p:sld>
</file>

<file path=ppt/theme/theme1.xml><?xml version="1.0" encoding="utf-8"?>
<a:theme xmlns:a="http://schemas.openxmlformats.org/drawingml/2006/main" name="Snug">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398</TotalTime>
  <Words>1428</Words>
  <Application>Microsoft Office PowerPoint</Application>
  <PresentationFormat>On-screen Show (16:9)</PresentationFormat>
  <Paragraphs>99</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Snug</vt:lpstr>
      <vt:lpstr>PowerPoint Presentation</vt:lpstr>
      <vt:lpstr>Hello!</vt:lpstr>
      <vt:lpstr>PowerPoint Presentation</vt:lpstr>
      <vt:lpstr>Selecting a Topic for Research</vt:lpstr>
      <vt:lpstr>Selecting a Topic for Research</vt:lpstr>
      <vt:lpstr>Selecting a co-investigator</vt:lpstr>
      <vt:lpstr>Selecting a co-investigator</vt:lpstr>
      <vt:lpstr>Submission of the Project to RGUHS</vt:lpstr>
      <vt:lpstr>Submission of the Project to RGUHS</vt:lpstr>
      <vt:lpstr>Submission of the Project to RGUHS</vt:lpstr>
      <vt:lpstr>Submission of the Project to RGUHS</vt:lpstr>
      <vt:lpstr>Approval &amp; Sanction</vt:lpstr>
      <vt:lpstr>Approval &amp; Sanction</vt:lpstr>
      <vt:lpstr>Approval &amp; Sanction</vt:lpstr>
      <vt:lpstr>Approval &amp; Sanction</vt:lpstr>
      <vt:lpstr>Post Submission</vt:lpstr>
      <vt:lpstr>Post Submission</vt:lpstr>
      <vt:lpstr>Post Submission</vt:lpstr>
      <vt:lpstr>On Completion</vt:lpstr>
      <vt:lpstr>On Completion</vt:lpstr>
      <vt:lpstr>Patents</vt:lpstr>
      <vt:lpstr>Patents</vt:lpstr>
      <vt:lpstr>Patents</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rajesh shenoy</dc:creator>
  <cp:lastModifiedBy>Unknown User</cp:lastModifiedBy>
  <cp:revision>35</cp:revision>
  <dcterms:modified xsi:type="dcterms:W3CDTF">2020-03-28T04:33:16Z</dcterms:modified>
</cp:coreProperties>
</file>